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handoutMasterIdLst>
    <p:handoutMasterId r:id="rId47"/>
  </p:handoutMasterIdLst>
  <p:sldIdLst>
    <p:sldId id="278" r:id="rId2"/>
    <p:sldId id="405" r:id="rId3"/>
    <p:sldId id="372" r:id="rId4"/>
    <p:sldId id="307" r:id="rId5"/>
    <p:sldId id="412" r:id="rId6"/>
    <p:sldId id="393" r:id="rId7"/>
    <p:sldId id="384" r:id="rId8"/>
    <p:sldId id="386" r:id="rId9"/>
    <p:sldId id="374" r:id="rId10"/>
    <p:sldId id="398" r:id="rId11"/>
    <p:sldId id="376" r:id="rId12"/>
    <p:sldId id="375" r:id="rId13"/>
    <p:sldId id="413" r:id="rId14"/>
    <p:sldId id="316" r:id="rId15"/>
    <p:sldId id="333" r:id="rId16"/>
    <p:sldId id="407" r:id="rId17"/>
    <p:sldId id="394" r:id="rId18"/>
    <p:sldId id="335" r:id="rId19"/>
    <p:sldId id="261" r:id="rId20"/>
    <p:sldId id="337" r:id="rId21"/>
    <p:sldId id="378" r:id="rId22"/>
    <p:sldId id="379" r:id="rId23"/>
    <p:sldId id="321" r:id="rId24"/>
    <p:sldId id="341" r:id="rId25"/>
    <p:sldId id="352" r:id="rId26"/>
    <p:sldId id="353" r:id="rId27"/>
    <p:sldId id="354" r:id="rId28"/>
    <p:sldId id="408" r:id="rId29"/>
    <p:sldId id="380" r:id="rId30"/>
    <p:sldId id="355" r:id="rId31"/>
    <p:sldId id="344" r:id="rId32"/>
    <p:sldId id="381" r:id="rId33"/>
    <p:sldId id="362" r:id="rId34"/>
    <p:sldId id="415" r:id="rId35"/>
    <p:sldId id="409" r:id="rId36"/>
    <p:sldId id="368" r:id="rId37"/>
    <p:sldId id="370" r:id="rId38"/>
    <p:sldId id="367" r:id="rId39"/>
    <p:sldId id="382" r:id="rId40"/>
    <p:sldId id="400" r:id="rId41"/>
    <p:sldId id="401" r:id="rId42"/>
    <p:sldId id="402" r:id="rId43"/>
    <p:sldId id="403" r:id="rId44"/>
    <p:sldId id="404" r:id="rId45"/>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sorterViewPr>
    <p:cViewPr>
      <p:scale>
        <a:sx n="100" d="100"/>
        <a:sy n="100" d="100"/>
      </p:scale>
      <p:origin x="0" y="7626"/>
    </p:cViewPr>
  </p:sorterViewPr>
  <p:notesViewPr>
    <p:cSldViewPr>
      <p:cViewPr varScale="1">
        <p:scale>
          <a:sx n="55" d="100"/>
          <a:sy n="55" d="100"/>
        </p:scale>
        <p:origin x="-2082" y="-102"/>
      </p:cViewPr>
      <p:guideLst>
        <p:guide orient="horz" pos="2909"/>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1963"/>
          </a:xfrm>
          <a:prstGeom prst="rect">
            <a:avLst/>
          </a:prstGeom>
        </p:spPr>
        <p:txBody>
          <a:bodyPr vert="horz" lIns="91440" tIns="45720" rIns="91440" bIns="45720" rtlCol="0"/>
          <a:lstStyle>
            <a:lvl1pPr algn="l">
              <a:defRPr sz="1200"/>
            </a:lvl1pPr>
          </a:lstStyle>
          <a:p>
            <a:r>
              <a:rPr lang="en-US" dirty="0" smtClean="0"/>
              <a:t>\Finding ESP Genes</a:t>
            </a:r>
            <a:endParaRPr lang="en-US" dirty="0"/>
          </a:p>
        </p:txBody>
      </p:sp>
      <p:sp>
        <p:nvSpPr>
          <p:cNvPr id="5" name="Slide Number Placeholder 4"/>
          <p:cNvSpPr>
            <a:spLocks noGrp="1"/>
          </p:cNvSpPr>
          <p:nvPr>
            <p:ph type="sldNum" sz="quarter" idx="3"/>
          </p:nvPr>
        </p:nvSpPr>
        <p:spPr>
          <a:xfrm>
            <a:off x="3970338" y="8772525"/>
            <a:ext cx="3038475" cy="461963"/>
          </a:xfrm>
          <a:prstGeom prst="rect">
            <a:avLst/>
          </a:prstGeom>
        </p:spPr>
        <p:txBody>
          <a:bodyPr vert="horz" lIns="91440" tIns="45720" rIns="91440" bIns="45720" rtlCol="0" anchor="b"/>
          <a:lstStyle>
            <a:lvl1pPr algn="r">
              <a:defRPr sz="1200"/>
            </a:lvl1pPr>
          </a:lstStyle>
          <a:p>
            <a:fld id="{E3D1AD72-C056-4D49-8288-0E66D8F0A2CB}" type="slidenum">
              <a:rPr lang="en-US" smtClean="0"/>
              <a:t>‹#›</a:t>
            </a:fld>
            <a:endParaRPr lang="en-US" dirty="0"/>
          </a:p>
        </p:txBody>
      </p:sp>
    </p:spTree>
    <p:extLst>
      <p:ext uri="{BB962C8B-B14F-4D97-AF65-F5344CB8AC3E}">
        <p14:creationId xmlns:p14="http://schemas.microsoft.com/office/powerpoint/2010/main" val="32890199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1963"/>
          </a:xfrm>
          <a:prstGeom prst="rect">
            <a:avLst/>
          </a:prstGeom>
        </p:spPr>
        <p:txBody>
          <a:bodyPr vert="horz" lIns="91440" tIns="45720" rIns="91440" bIns="45720" rtlCol="0"/>
          <a:lstStyle>
            <a:lvl1pPr algn="r">
              <a:defRPr sz="1200"/>
            </a:lvl1pPr>
          </a:lstStyle>
          <a:p>
            <a:fld id="{3BDCA498-12C9-4D2F-9E68-81CDC05C1578}" type="datetimeFigureOut">
              <a:rPr lang="en-US" smtClean="0"/>
              <a:t>6/12/2016</a:t>
            </a:fld>
            <a:endParaRPr lang="en-US"/>
          </a:p>
        </p:txBody>
      </p:sp>
      <p:sp>
        <p:nvSpPr>
          <p:cNvPr id="4" name="Slide Image Placeholder 3"/>
          <p:cNvSpPr>
            <a:spLocks noGrp="1" noRot="1" noChangeAspect="1"/>
          </p:cNvSpPr>
          <p:nvPr>
            <p:ph type="sldImg" idx="2"/>
          </p:nvPr>
        </p:nvSpPr>
        <p:spPr>
          <a:xfrm>
            <a:off x="1195388" y="692150"/>
            <a:ext cx="4619625" cy="34639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387850"/>
            <a:ext cx="5607050" cy="41560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525"/>
            <a:ext cx="3038475" cy="46196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772525"/>
            <a:ext cx="3038475" cy="461963"/>
          </a:xfrm>
          <a:prstGeom prst="rect">
            <a:avLst/>
          </a:prstGeom>
        </p:spPr>
        <p:txBody>
          <a:bodyPr vert="horz" lIns="91440" tIns="45720" rIns="91440" bIns="45720" rtlCol="0" anchor="b"/>
          <a:lstStyle>
            <a:lvl1pPr algn="r">
              <a:defRPr sz="1200"/>
            </a:lvl1pPr>
          </a:lstStyle>
          <a:p>
            <a:fld id="{6204D8A7-3439-40D9-9C79-3E4A03DF270F}" type="slidenum">
              <a:rPr lang="en-US" smtClean="0"/>
              <a:t>‹#›</a:t>
            </a:fld>
            <a:endParaRPr lang="en-US"/>
          </a:p>
        </p:txBody>
      </p:sp>
    </p:spTree>
    <p:extLst>
      <p:ext uri="{BB962C8B-B14F-4D97-AF65-F5344CB8AC3E}">
        <p14:creationId xmlns:p14="http://schemas.microsoft.com/office/powerpoint/2010/main" val="369705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991F13C-2BF1-4D76-943F-822059F1BC73}" type="datetimeFigureOut">
              <a:rPr lang="en-US" smtClean="0"/>
              <a:t>6/12/2016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1E7E5C-E9D2-4097-B3DC-CCBBE28AD9B4}" type="slidenum">
              <a:rPr lang="en-US" smtClean="0"/>
              <a:t>‹#›</a:t>
            </a:fld>
            <a:endParaRPr lang="en-US" dirty="0"/>
          </a:p>
        </p:txBody>
      </p:sp>
    </p:spTree>
    <p:extLst>
      <p:ext uri="{BB962C8B-B14F-4D97-AF65-F5344CB8AC3E}">
        <p14:creationId xmlns:p14="http://schemas.microsoft.com/office/powerpoint/2010/main" val="1298918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91F13C-2BF1-4D76-943F-822059F1BC73}" type="datetimeFigureOut">
              <a:rPr lang="en-US" smtClean="0"/>
              <a:t>6/12/2016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1E7E5C-E9D2-4097-B3DC-CCBBE28AD9B4}" type="slidenum">
              <a:rPr lang="en-US" smtClean="0"/>
              <a:t>‹#›</a:t>
            </a:fld>
            <a:endParaRPr lang="en-US" dirty="0"/>
          </a:p>
        </p:txBody>
      </p:sp>
    </p:spTree>
    <p:extLst>
      <p:ext uri="{BB962C8B-B14F-4D97-AF65-F5344CB8AC3E}">
        <p14:creationId xmlns:p14="http://schemas.microsoft.com/office/powerpoint/2010/main" val="778519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91F13C-2BF1-4D76-943F-822059F1BC73}" type="datetimeFigureOut">
              <a:rPr lang="en-US" smtClean="0"/>
              <a:t>6/12/2016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1E7E5C-E9D2-4097-B3DC-CCBBE28AD9B4}" type="slidenum">
              <a:rPr lang="en-US" smtClean="0"/>
              <a:t>‹#›</a:t>
            </a:fld>
            <a:endParaRPr lang="en-US" dirty="0"/>
          </a:p>
        </p:txBody>
      </p:sp>
    </p:spTree>
    <p:extLst>
      <p:ext uri="{BB962C8B-B14F-4D97-AF65-F5344CB8AC3E}">
        <p14:creationId xmlns:p14="http://schemas.microsoft.com/office/powerpoint/2010/main" val="1217904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91F13C-2BF1-4D76-943F-822059F1BC73}" type="datetimeFigureOut">
              <a:rPr lang="en-US" smtClean="0"/>
              <a:t>6/12/2016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1E7E5C-E9D2-4097-B3DC-CCBBE28AD9B4}" type="slidenum">
              <a:rPr lang="en-US" smtClean="0"/>
              <a:t>‹#›</a:t>
            </a:fld>
            <a:endParaRPr lang="en-US" dirty="0"/>
          </a:p>
        </p:txBody>
      </p:sp>
    </p:spTree>
    <p:extLst>
      <p:ext uri="{BB962C8B-B14F-4D97-AF65-F5344CB8AC3E}">
        <p14:creationId xmlns:p14="http://schemas.microsoft.com/office/powerpoint/2010/main" val="4246440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91F13C-2BF1-4D76-943F-822059F1BC73}" type="datetimeFigureOut">
              <a:rPr lang="en-US" smtClean="0"/>
              <a:t>6/12/2016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1E7E5C-E9D2-4097-B3DC-CCBBE28AD9B4}" type="slidenum">
              <a:rPr lang="en-US" smtClean="0"/>
              <a:t>‹#›</a:t>
            </a:fld>
            <a:endParaRPr lang="en-US" dirty="0"/>
          </a:p>
        </p:txBody>
      </p:sp>
    </p:spTree>
    <p:extLst>
      <p:ext uri="{BB962C8B-B14F-4D97-AF65-F5344CB8AC3E}">
        <p14:creationId xmlns:p14="http://schemas.microsoft.com/office/powerpoint/2010/main" val="2501170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91F13C-2BF1-4D76-943F-822059F1BC73}" type="datetimeFigureOut">
              <a:rPr lang="en-US" smtClean="0"/>
              <a:t>6/12/2016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41E7E5C-E9D2-4097-B3DC-CCBBE28AD9B4}" type="slidenum">
              <a:rPr lang="en-US" smtClean="0"/>
              <a:t>‹#›</a:t>
            </a:fld>
            <a:endParaRPr lang="en-US" dirty="0"/>
          </a:p>
        </p:txBody>
      </p:sp>
    </p:spTree>
    <p:extLst>
      <p:ext uri="{BB962C8B-B14F-4D97-AF65-F5344CB8AC3E}">
        <p14:creationId xmlns:p14="http://schemas.microsoft.com/office/powerpoint/2010/main" val="898489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91F13C-2BF1-4D76-943F-822059F1BC73}" type="datetimeFigureOut">
              <a:rPr lang="en-US" smtClean="0"/>
              <a:t>6/12/2016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41E7E5C-E9D2-4097-B3DC-CCBBE28AD9B4}" type="slidenum">
              <a:rPr lang="en-US" smtClean="0"/>
              <a:t>‹#›</a:t>
            </a:fld>
            <a:endParaRPr lang="en-US" dirty="0"/>
          </a:p>
        </p:txBody>
      </p:sp>
    </p:spTree>
    <p:extLst>
      <p:ext uri="{BB962C8B-B14F-4D97-AF65-F5344CB8AC3E}">
        <p14:creationId xmlns:p14="http://schemas.microsoft.com/office/powerpoint/2010/main" val="2145299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91F13C-2BF1-4D76-943F-822059F1BC73}" type="datetimeFigureOut">
              <a:rPr lang="en-US" smtClean="0"/>
              <a:t>6/12/2016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41E7E5C-E9D2-4097-B3DC-CCBBE28AD9B4}" type="slidenum">
              <a:rPr lang="en-US" smtClean="0"/>
              <a:t>‹#›</a:t>
            </a:fld>
            <a:endParaRPr lang="en-US" dirty="0"/>
          </a:p>
        </p:txBody>
      </p:sp>
    </p:spTree>
    <p:extLst>
      <p:ext uri="{BB962C8B-B14F-4D97-AF65-F5344CB8AC3E}">
        <p14:creationId xmlns:p14="http://schemas.microsoft.com/office/powerpoint/2010/main" val="4087391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91F13C-2BF1-4D76-943F-822059F1BC73}" type="datetimeFigureOut">
              <a:rPr lang="en-US" smtClean="0"/>
              <a:t>6/12/2016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41E7E5C-E9D2-4097-B3DC-CCBBE28AD9B4}" type="slidenum">
              <a:rPr lang="en-US" smtClean="0"/>
              <a:t>‹#›</a:t>
            </a:fld>
            <a:endParaRPr lang="en-US" dirty="0"/>
          </a:p>
        </p:txBody>
      </p:sp>
    </p:spTree>
    <p:extLst>
      <p:ext uri="{BB962C8B-B14F-4D97-AF65-F5344CB8AC3E}">
        <p14:creationId xmlns:p14="http://schemas.microsoft.com/office/powerpoint/2010/main" val="1203620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91F13C-2BF1-4D76-943F-822059F1BC73}" type="datetimeFigureOut">
              <a:rPr lang="en-US" smtClean="0"/>
              <a:t>6/12/2016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41E7E5C-E9D2-4097-B3DC-CCBBE28AD9B4}" type="slidenum">
              <a:rPr lang="en-US" smtClean="0"/>
              <a:t>‹#›</a:t>
            </a:fld>
            <a:endParaRPr lang="en-US" dirty="0"/>
          </a:p>
        </p:txBody>
      </p:sp>
    </p:spTree>
    <p:extLst>
      <p:ext uri="{BB962C8B-B14F-4D97-AF65-F5344CB8AC3E}">
        <p14:creationId xmlns:p14="http://schemas.microsoft.com/office/powerpoint/2010/main" val="3451282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91F13C-2BF1-4D76-943F-822059F1BC73}" type="datetimeFigureOut">
              <a:rPr lang="en-US" smtClean="0"/>
              <a:t>6/12/2016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41E7E5C-E9D2-4097-B3DC-CCBBE28AD9B4}" type="slidenum">
              <a:rPr lang="en-US" smtClean="0"/>
              <a:t>‹#›</a:t>
            </a:fld>
            <a:endParaRPr lang="en-US" dirty="0"/>
          </a:p>
        </p:txBody>
      </p:sp>
    </p:spTree>
    <p:extLst>
      <p:ext uri="{BB962C8B-B14F-4D97-AF65-F5344CB8AC3E}">
        <p14:creationId xmlns:p14="http://schemas.microsoft.com/office/powerpoint/2010/main" val="1238969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91F13C-2BF1-4D76-943F-822059F1BC73}" type="datetimeFigureOut">
              <a:rPr lang="en-US" smtClean="0"/>
              <a:t>6/12/2016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1E7E5C-E9D2-4097-B3DC-CCBBE28AD9B4}" type="slidenum">
              <a:rPr lang="en-US" smtClean="0"/>
              <a:t>‹#›</a:t>
            </a:fld>
            <a:endParaRPr lang="en-US" dirty="0"/>
          </a:p>
        </p:txBody>
      </p:sp>
    </p:spTree>
    <p:extLst>
      <p:ext uri="{BB962C8B-B14F-4D97-AF65-F5344CB8AC3E}">
        <p14:creationId xmlns:p14="http://schemas.microsoft.com/office/powerpoint/2010/main" val="26006661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2895599"/>
          </a:xfrm>
        </p:spPr>
        <p:txBody>
          <a:bodyPr>
            <a:normAutofit/>
          </a:bodyPr>
          <a:lstStyle/>
          <a:p>
            <a:r>
              <a:rPr lang="en-US" sz="3600" dirty="0"/>
              <a:t>Seeking </a:t>
            </a:r>
            <a:r>
              <a:rPr lang="en-US" sz="3600" dirty="0" smtClean="0"/>
              <a:t>Genes </a:t>
            </a:r>
            <a:r>
              <a:rPr lang="en-US" sz="3600" dirty="0"/>
              <a:t>Governing</a:t>
            </a:r>
            <a:br>
              <a:rPr lang="en-US" sz="3600" dirty="0"/>
            </a:br>
            <a:r>
              <a:rPr lang="en-US" sz="3600" dirty="0"/>
              <a:t>Anomalous </a:t>
            </a:r>
            <a:r>
              <a:rPr lang="en-US" sz="3600" dirty="0" smtClean="0"/>
              <a:t>Experience: </a:t>
            </a:r>
            <a:br>
              <a:rPr lang="en-US" sz="3600" dirty="0" smtClean="0"/>
            </a:br>
            <a:r>
              <a:rPr lang="en-US" sz="2400" dirty="0" smtClean="0"/>
              <a:t>Correlational </a:t>
            </a:r>
            <a:r>
              <a:rPr lang="en-US" sz="2400" dirty="0"/>
              <a:t>Mapping of </a:t>
            </a:r>
            <a:r>
              <a:rPr lang="en-US" sz="2400" dirty="0" smtClean="0"/>
              <a:t/>
            </a:r>
            <a:br>
              <a:rPr lang="en-US" sz="2400" dirty="0" smtClean="0"/>
            </a:br>
            <a:r>
              <a:rPr lang="en-US" sz="2400" dirty="0" smtClean="0"/>
              <a:t>Community </a:t>
            </a:r>
            <a:r>
              <a:rPr lang="en-US" sz="2400" dirty="0"/>
              <a:t>Survey </a:t>
            </a:r>
            <a:r>
              <a:rPr lang="en-US" sz="2400" dirty="0" smtClean="0"/>
              <a:t>Data</a:t>
            </a:r>
            <a:br>
              <a:rPr lang="en-US" sz="2400" dirty="0" smtClean="0"/>
            </a:br>
            <a:r>
              <a:rPr lang="en-US" sz="2800" dirty="0" smtClean="0"/>
              <a:t>James </a:t>
            </a:r>
            <a:r>
              <a:rPr lang="en-US" sz="2800" dirty="0" err="1" smtClean="0"/>
              <a:t>McClenon</a:t>
            </a:r>
            <a:r>
              <a:rPr lang="en-US" sz="2000" dirty="0" smtClean="0"/>
              <a:t/>
            </a:r>
            <a:br>
              <a:rPr lang="en-US" sz="2000" dirty="0" smtClean="0"/>
            </a:br>
            <a:endParaRPr lang="en-US" sz="2000" dirty="0">
              <a:effectLst/>
            </a:endParaRPr>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7775" y="2971800"/>
            <a:ext cx="6242304" cy="3352800"/>
          </a:xfrm>
          <a:prstGeom prst="rect">
            <a:avLst/>
          </a:prstGeom>
        </p:spPr>
      </p:pic>
    </p:spTree>
    <p:extLst>
      <p:ext uri="{BB962C8B-B14F-4D97-AF65-F5344CB8AC3E}">
        <p14:creationId xmlns:p14="http://schemas.microsoft.com/office/powerpoint/2010/main" val="854997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Unusual experience questions</a:t>
            </a:r>
            <a:br>
              <a:rPr lang="en-US" dirty="0" smtClean="0"/>
            </a:br>
            <a:r>
              <a:rPr lang="en-US" sz="2700" dirty="0" smtClean="0"/>
              <a:t>(How often have you had the following experiences?)</a:t>
            </a:r>
            <a:endParaRPr lang="en-US" sz="2700" dirty="0"/>
          </a:p>
        </p:txBody>
      </p:sp>
      <p:sp>
        <p:nvSpPr>
          <p:cNvPr id="3" name="Content Placeholder 2"/>
          <p:cNvSpPr>
            <a:spLocks noGrp="1"/>
          </p:cNvSpPr>
          <p:nvPr>
            <p:ph sz="half" idx="1"/>
          </p:nvPr>
        </p:nvSpPr>
        <p:spPr>
          <a:xfrm>
            <a:off x="457200" y="1600200"/>
            <a:ext cx="4038600" cy="4953000"/>
          </a:xfrm>
        </p:spPr>
        <p:txBody>
          <a:bodyPr>
            <a:normAutofit fontScale="92500" lnSpcReduction="20000"/>
          </a:bodyPr>
          <a:lstStyle/>
          <a:p>
            <a:r>
              <a:rPr lang="en-US" dirty="0"/>
              <a:t>a</a:t>
            </a:r>
            <a:r>
              <a:rPr lang="en-US" dirty="0" smtClean="0"/>
              <a:t>pparitions</a:t>
            </a:r>
          </a:p>
          <a:p>
            <a:r>
              <a:rPr lang="en-US" dirty="0" smtClean="0"/>
              <a:t>waking ESP</a:t>
            </a:r>
          </a:p>
          <a:p>
            <a:r>
              <a:rPr lang="en-US" dirty="0" smtClean="0"/>
              <a:t>paranormal dreams</a:t>
            </a:r>
          </a:p>
          <a:p>
            <a:r>
              <a:rPr lang="en-US" dirty="0" smtClean="0"/>
              <a:t>out-of-body experiences</a:t>
            </a:r>
          </a:p>
          <a:p>
            <a:r>
              <a:rPr lang="en-US" dirty="0" smtClean="0"/>
              <a:t>near-death experiences</a:t>
            </a:r>
          </a:p>
          <a:p>
            <a:r>
              <a:rPr lang="en-US" dirty="0" smtClean="0"/>
              <a:t>sleep paralysis</a:t>
            </a:r>
          </a:p>
          <a:p>
            <a:r>
              <a:rPr lang="en-US" dirty="0" smtClean="0"/>
              <a:t>spiritual healing</a:t>
            </a:r>
          </a:p>
          <a:p>
            <a:r>
              <a:rPr lang="en-US" dirty="0"/>
              <a:t>p</a:t>
            </a:r>
            <a:r>
              <a:rPr lang="en-US" dirty="0" smtClean="0"/>
              <a:t>sychokinesis</a:t>
            </a:r>
          </a:p>
          <a:p>
            <a:r>
              <a:rPr lang="en-US" dirty="0" smtClean="0"/>
              <a:t>UFOs</a:t>
            </a:r>
          </a:p>
          <a:p>
            <a:r>
              <a:rPr lang="en-US" dirty="0" smtClean="0"/>
              <a:t>religious experiences</a:t>
            </a:r>
          </a:p>
          <a:p>
            <a:r>
              <a:rPr lang="en-US" dirty="0" smtClean="0"/>
              <a:t>other </a:t>
            </a:r>
            <a:r>
              <a:rPr lang="en-US" dirty="0"/>
              <a:t>(déjà vu, omens, synchronicity, etc.)</a:t>
            </a:r>
          </a:p>
          <a:p>
            <a:endParaRPr lang="en-US" dirty="0"/>
          </a:p>
        </p:txBody>
      </p:sp>
      <p:pic>
        <p:nvPicPr>
          <p:cNvPr id="1024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800600" y="1676400"/>
            <a:ext cx="3505200"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21480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Mirowsky and Ross (1989)</a:t>
            </a:r>
            <a:endParaRPr lang="en-US" dirty="0"/>
          </a:p>
        </p:txBody>
      </p:sp>
      <p:sp>
        <p:nvSpPr>
          <p:cNvPr id="3" name="Content Placeholder 2"/>
          <p:cNvSpPr>
            <a:spLocks noGrp="1"/>
          </p:cNvSpPr>
          <p:nvPr>
            <p:ph sz="half" idx="1"/>
          </p:nvPr>
        </p:nvSpPr>
        <p:spPr/>
        <p:txBody>
          <a:bodyPr>
            <a:normAutofit/>
          </a:bodyPr>
          <a:lstStyle/>
          <a:p>
            <a:pPr marL="0" indent="0">
              <a:buNone/>
            </a:pPr>
            <a:r>
              <a:rPr lang="en-US" sz="3200" dirty="0" smtClean="0"/>
              <a:t>Mirowsky and Ross (1989) used correlational mapping to portray the configuration of 81 psychological symptoms (11 diagnostic categories)</a:t>
            </a:r>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137725" y="1600200"/>
            <a:ext cx="3059550"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1797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fontScale="90000"/>
          </a:bodyPr>
          <a:lstStyle/>
          <a:p>
            <a:r>
              <a:rPr lang="en-US" dirty="0"/>
              <a:t>Social </a:t>
            </a:r>
            <a:r>
              <a:rPr lang="en-US" dirty="0" smtClean="0"/>
              <a:t>Causes </a:t>
            </a:r>
            <a:r>
              <a:rPr lang="en-US" dirty="0"/>
              <a:t>of Psychological Distress</a:t>
            </a:r>
            <a:br>
              <a:rPr lang="en-US" dirty="0"/>
            </a:br>
            <a:r>
              <a:rPr lang="en-US" sz="3100" dirty="0"/>
              <a:t>Mirowsky and Ross (1989)</a:t>
            </a:r>
          </a:p>
        </p:txBody>
      </p:sp>
      <p:sp>
        <p:nvSpPr>
          <p:cNvPr id="3" name="Content Placeholder 2"/>
          <p:cNvSpPr>
            <a:spLocks noGrp="1"/>
          </p:cNvSpPr>
          <p:nvPr>
            <p:ph sz="half" idx="1"/>
          </p:nvPr>
        </p:nvSpPr>
        <p:spPr>
          <a:xfrm>
            <a:off x="152400" y="1371600"/>
            <a:ext cx="4343400" cy="4754563"/>
          </a:xfrm>
        </p:spPr>
        <p:txBody>
          <a:bodyPr>
            <a:normAutofit/>
          </a:bodyPr>
          <a:lstStyle/>
          <a:p>
            <a:pPr marL="0" indent="0">
              <a:buNone/>
            </a:pPr>
            <a:r>
              <a:rPr lang="en-US" sz="2600" dirty="0" smtClean="0"/>
              <a:t>Example: paranoia (X), depression (0), and anxiety (+)</a:t>
            </a:r>
          </a:p>
          <a:p>
            <a:pPr marL="0" indent="0">
              <a:buNone/>
            </a:pPr>
            <a:r>
              <a:rPr lang="en-US" sz="2600" dirty="0" smtClean="0"/>
              <a:t>*A galaxy configuration implies categories do not share alleles.</a:t>
            </a:r>
          </a:p>
          <a:p>
            <a:pPr marL="0" indent="0">
              <a:buNone/>
            </a:pPr>
            <a:r>
              <a:rPr lang="en-US" sz="2600" dirty="0" smtClean="0"/>
              <a:t>*A nebula configuration implies categories share alleles</a:t>
            </a:r>
          </a:p>
          <a:p>
            <a:pPr marL="0" indent="0">
              <a:buNone/>
            </a:pPr>
            <a:r>
              <a:rPr lang="en-US" sz="2600" dirty="0" smtClean="0"/>
              <a:t>*A spectrum configuration implies  that some other variable causes these categories to be highly correlated.</a:t>
            </a:r>
            <a:endParaRPr lang="en-US" sz="2600" dirty="0"/>
          </a:p>
        </p:txBody>
      </p:sp>
      <p:pic>
        <p:nvPicPr>
          <p:cNvPr id="614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1752600"/>
            <a:ext cx="4038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4403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Correlational mapping analysis</a:t>
            </a:r>
            <a:endParaRPr lang="en-US" dirty="0"/>
          </a:p>
        </p:txBody>
      </p:sp>
      <p:sp>
        <p:nvSpPr>
          <p:cNvPr id="3" name="Content Placeholder 2"/>
          <p:cNvSpPr>
            <a:spLocks noGrp="1"/>
          </p:cNvSpPr>
          <p:nvPr>
            <p:ph sz="half" idx="1"/>
          </p:nvPr>
        </p:nvSpPr>
        <p:spPr>
          <a:xfrm>
            <a:off x="457200" y="1219200"/>
            <a:ext cx="4038600" cy="5638800"/>
          </a:xfrm>
        </p:spPr>
        <p:txBody>
          <a:bodyPr>
            <a:normAutofit fontScale="25000" lnSpcReduction="20000"/>
          </a:bodyPr>
          <a:lstStyle/>
          <a:p>
            <a:pPr marL="0" indent="0">
              <a:buNone/>
            </a:pPr>
            <a:endParaRPr lang="en-US" dirty="0" smtClean="0"/>
          </a:p>
          <a:p>
            <a:pPr marL="0" indent="0">
              <a:buNone/>
            </a:pPr>
            <a:r>
              <a:rPr lang="en-US" sz="9600" dirty="0" smtClean="0"/>
              <a:t>X = anomalous experience </a:t>
            </a:r>
          </a:p>
          <a:p>
            <a:pPr marL="0" indent="0">
              <a:buNone/>
            </a:pPr>
            <a:r>
              <a:rPr lang="en-US" sz="9600" dirty="0" smtClean="0"/>
              <a:t>0 = psychological symptoms </a:t>
            </a:r>
          </a:p>
          <a:p>
            <a:pPr marL="0" indent="0">
              <a:buNone/>
            </a:pPr>
            <a:r>
              <a:rPr lang="en-US" sz="9600" dirty="0" smtClean="0"/>
              <a:t>+ = shamanic variables</a:t>
            </a:r>
          </a:p>
          <a:p>
            <a:pPr marL="0" indent="0">
              <a:buNone/>
            </a:pPr>
            <a:endParaRPr lang="en-US" sz="9600" dirty="0" smtClean="0"/>
          </a:p>
          <a:p>
            <a:pPr marL="0" indent="0">
              <a:buNone/>
            </a:pPr>
            <a:r>
              <a:rPr lang="en-US" sz="9600" dirty="0" smtClean="0"/>
              <a:t>*A </a:t>
            </a:r>
            <a:r>
              <a:rPr lang="en-US" sz="9600" dirty="0"/>
              <a:t>galaxy configuration implies categories do not share alleles</a:t>
            </a:r>
            <a:r>
              <a:rPr lang="en-US" sz="9600" dirty="0" smtClean="0"/>
              <a:t>.</a:t>
            </a:r>
          </a:p>
          <a:p>
            <a:pPr marL="0" indent="0">
              <a:buNone/>
            </a:pPr>
            <a:r>
              <a:rPr lang="en-US" sz="9600" dirty="0" smtClean="0"/>
              <a:t>(Sheep hypothesis)</a:t>
            </a:r>
            <a:endParaRPr lang="en-US" sz="9600" dirty="0" smtClean="0"/>
          </a:p>
          <a:p>
            <a:pPr marL="0" indent="0">
              <a:buNone/>
            </a:pPr>
            <a:r>
              <a:rPr lang="en-US" sz="9600" dirty="0" smtClean="0"/>
              <a:t>*A </a:t>
            </a:r>
            <a:r>
              <a:rPr lang="en-US" sz="9600" dirty="0"/>
              <a:t>nebula configuration </a:t>
            </a:r>
            <a:r>
              <a:rPr lang="en-US" sz="9600" dirty="0" smtClean="0"/>
              <a:t>implies </a:t>
            </a:r>
            <a:r>
              <a:rPr lang="en-US" sz="9600" dirty="0"/>
              <a:t>categories share </a:t>
            </a:r>
            <a:r>
              <a:rPr lang="en-US" sz="9600" dirty="0" smtClean="0"/>
              <a:t>alleles</a:t>
            </a:r>
          </a:p>
          <a:p>
            <a:pPr marL="0" indent="0">
              <a:buNone/>
            </a:pPr>
            <a:r>
              <a:rPr lang="en-US" sz="9600" dirty="0" smtClean="0"/>
              <a:t>(Skeptical hypothesis)</a:t>
            </a:r>
            <a:endParaRPr lang="en-US" sz="9600" dirty="0" smtClean="0"/>
          </a:p>
          <a:p>
            <a:pPr marL="0" indent="0">
              <a:buNone/>
            </a:pPr>
            <a:r>
              <a:rPr lang="en-US" sz="9600" dirty="0" smtClean="0"/>
              <a:t>*A </a:t>
            </a:r>
            <a:r>
              <a:rPr lang="en-US" sz="9600" dirty="0"/>
              <a:t>spectrum configuration implies  that some other variable causes these categories to be highly correlated</a:t>
            </a:r>
            <a:r>
              <a:rPr lang="en-US" sz="9600" dirty="0" smtClean="0"/>
              <a:t>.</a:t>
            </a:r>
          </a:p>
          <a:p>
            <a:pPr marL="0" indent="0">
              <a:buNone/>
            </a:pPr>
            <a:r>
              <a:rPr lang="en-US" sz="9600" dirty="0" smtClean="0"/>
              <a:t>(Ritual healing hypothesis)</a:t>
            </a:r>
            <a:endParaRPr lang="en-US" sz="9600" dirty="0" smtClean="0"/>
          </a:p>
          <a:p>
            <a:endParaRPr lang="en-US" dirty="0"/>
          </a:p>
        </p:txBody>
      </p:sp>
      <p:pic>
        <p:nvPicPr>
          <p:cNvPr id="1126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9548" y="1676400"/>
            <a:ext cx="4418251" cy="441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1622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229600" cy="1295400"/>
          </a:xfrm>
        </p:spPr>
        <p:txBody>
          <a:bodyPr>
            <a:normAutofit/>
          </a:bodyPr>
          <a:lstStyle/>
          <a:p>
            <a:r>
              <a:rPr lang="en-US" sz="3600" dirty="0" smtClean="0"/>
              <a:t>Correlational map supports </a:t>
            </a:r>
            <a:br>
              <a:rPr lang="en-US" sz="3600" dirty="0" smtClean="0"/>
            </a:br>
            <a:r>
              <a:rPr lang="en-US" sz="3600" dirty="0"/>
              <a:t>(</a:t>
            </a:r>
            <a:r>
              <a:rPr lang="en-US" sz="3600" dirty="0" smtClean="0"/>
              <a:t>nebula: diagnostic categories overlap)</a:t>
            </a:r>
            <a:endParaRPr lang="en-US" sz="3600" dirty="0"/>
          </a:p>
        </p:txBody>
      </p:sp>
      <p:pic>
        <p:nvPicPr>
          <p:cNvPr id="717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676400"/>
            <a:ext cx="6059553"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46253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229600" cy="1371600"/>
          </a:xfrm>
        </p:spPr>
        <p:txBody>
          <a:bodyPr>
            <a:noAutofit/>
          </a:bodyPr>
          <a:lstStyle/>
          <a:p>
            <a:r>
              <a:rPr lang="en-US" sz="3200" dirty="0" smtClean="0"/>
              <a:t>Where will anomalous experiences be </a:t>
            </a:r>
            <a:r>
              <a:rPr lang="en-US" sz="3200" dirty="0"/>
              <a:t/>
            </a:r>
            <a:br>
              <a:rPr lang="en-US" sz="3200" dirty="0"/>
            </a:br>
            <a:r>
              <a:rPr lang="en-US" sz="3200" dirty="0" smtClean="0"/>
              <a:t>located on this correlational map?</a:t>
            </a:r>
            <a:br>
              <a:rPr lang="en-US" sz="3200" dirty="0" smtClean="0"/>
            </a:br>
            <a:r>
              <a:rPr lang="en-US" sz="2400" dirty="0" smtClean="0"/>
              <a:t>Galaxy? Nebula? Spectrum?</a:t>
            </a:r>
            <a:br>
              <a:rPr lang="en-US" sz="2400" dirty="0" smtClean="0"/>
            </a:br>
            <a:endParaRPr lang="en-US" sz="2400" dirty="0"/>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42223" y="1676400"/>
            <a:ext cx="6059553" cy="4449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9306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One never knows, does one? </a:t>
            </a:r>
            <a:br>
              <a:rPr lang="en-US" dirty="0" smtClean="0"/>
            </a:br>
            <a:r>
              <a:rPr lang="en-US" sz="2700" dirty="0" smtClean="0"/>
              <a:t>(Fats Waller)</a:t>
            </a:r>
            <a:endParaRPr lang="en-US" sz="2700" dirty="0"/>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1600200"/>
            <a:ext cx="472440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7295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Questionnaire </a:t>
            </a:r>
            <a:endParaRPr lang="en-US" dirty="0"/>
          </a:p>
        </p:txBody>
      </p:sp>
      <p:sp>
        <p:nvSpPr>
          <p:cNvPr id="3" name="Content Placeholder 2"/>
          <p:cNvSpPr>
            <a:spLocks noGrp="1"/>
          </p:cNvSpPr>
          <p:nvPr>
            <p:ph idx="1"/>
          </p:nvPr>
        </p:nvSpPr>
        <p:spPr/>
        <p:txBody>
          <a:bodyPr>
            <a:noAutofit/>
          </a:bodyPr>
          <a:lstStyle/>
          <a:p>
            <a:r>
              <a:rPr lang="en-US" sz="2800" dirty="0" smtClean="0"/>
              <a:t>Unusual experience variables </a:t>
            </a:r>
          </a:p>
          <a:p>
            <a:r>
              <a:rPr lang="en-US" sz="2800" dirty="0" smtClean="0"/>
              <a:t>Psychological </a:t>
            </a:r>
            <a:r>
              <a:rPr lang="en-US" sz="2800" dirty="0"/>
              <a:t>symptoms (Mirowsky and </a:t>
            </a:r>
            <a:r>
              <a:rPr lang="en-US" sz="2800" dirty="0" smtClean="0"/>
              <a:t>Ross, 1989</a:t>
            </a:r>
            <a:r>
              <a:rPr lang="en-US" sz="2800" dirty="0"/>
              <a:t>)</a:t>
            </a:r>
            <a:endParaRPr lang="en-US" sz="2800" dirty="0" smtClean="0"/>
          </a:p>
          <a:p>
            <a:r>
              <a:rPr lang="en-US" sz="2800" dirty="0" smtClean="0"/>
              <a:t>Shamanic </a:t>
            </a:r>
            <a:r>
              <a:rPr lang="en-US" sz="2800" dirty="0"/>
              <a:t>variables </a:t>
            </a:r>
            <a:r>
              <a:rPr lang="en-US" sz="2800" dirty="0" smtClean="0"/>
              <a:t>(</a:t>
            </a:r>
            <a:r>
              <a:rPr lang="en-US" sz="2800" dirty="0"/>
              <a:t>Tellegen Absorption </a:t>
            </a:r>
            <a:r>
              <a:rPr lang="en-US" sz="2800" dirty="0" smtClean="0"/>
              <a:t>Scale and selected variables from the Dissociation </a:t>
            </a:r>
            <a:r>
              <a:rPr lang="en-US" sz="2800" dirty="0"/>
              <a:t>Experience </a:t>
            </a:r>
            <a:r>
              <a:rPr lang="en-US" sz="2800" dirty="0" smtClean="0"/>
              <a:t>Scale, Transliminality Scale, Boundary Questionnaire)</a:t>
            </a:r>
          </a:p>
          <a:p>
            <a:r>
              <a:rPr lang="en-US" sz="2800" dirty="0" smtClean="0"/>
              <a:t>Variables predictive of psychopathology (childhood difficulty</a:t>
            </a:r>
            <a:r>
              <a:rPr lang="en-US" sz="2800" dirty="0"/>
              <a:t>, </a:t>
            </a:r>
            <a:r>
              <a:rPr lang="en-US" sz="2800" dirty="0" smtClean="0"/>
              <a:t>adolescence difficulty, Satisfaction with Life Scale,  Hostility Scale, John Henry Scale, gender, age, ethnicity,  employment, high blood pressure, income)</a:t>
            </a:r>
            <a:endParaRPr lang="en-US" sz="2800" dirty="0"/>
          </a:p>
        </p:txBody>
      </p:sp>
    </p:spTree>
    <p:extLst>
      <p:ext uri="{BB962C8B-B14F-4D97-AF65-F5344CB8AC3E}">
        <p14:creationId xmlns:p14="http://schemas.microsoft.com/office/powerpoint/2010/main" val="2645278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71600"/>
            <a:ext cx="4040188" cy="609600"/>
          </a:xfrm>
        </p:spPr>
        <p:txBody>
          <a:bodyPr>
            <a:normAutofit fontScale="85000" lnSpcReduction="20000"/>
          </a:bodyPr>
          <a:lstStyle/>
          <a:p>
            <a:r>
              <a:rPr lang="en-US" dirty="0" smtClean="0"/>
              <a:t>Students gave questionnaires to family, friends, and neighbors.</a:t>
            </a:r>
            <a:endParaRPr lang="en-US" dirty="0"/>
          </a:p>
        </p:txBody>
      </p:sp>
      <p:sp>
        <p:nvSpPr>
          <p:cNvPr id="5" name="Text Placeholder 4"/>
          <p:cNvSpPr>
            <a:spLocks noGrp="1"/>
          </p:cNvSpPr>
          <p:nvPr>
            <p:ph type="body" sz="quarter" idx="3"/>
          </p:nvPr>
        </p:nvSpPr>
        <p:spPr>
          <a:xfrm>
            <a:off x="4645025" y="1524001"/>
            <a:ext cx="4041775" cy="457199"/>
          </a:xfrm>
        </p:spPr>
        <p:txBody>
          <a:bodyPr>
            <a:normAutofit lnSpcReduction="10000"/>
          </a:bodyPr>
          <a:lstStyle/>
          <a:p>
            <a:r>
              <a:rPr lang="en-US" dirty="0" smtClean="0"/>
              <a:t>        Sample characteristics</a:t>
            </a:r>
            <a:endParaRPr lang="en-US" dirty="0"/>
          </a:p>
        </p:txBody>
      </p:sp>
      <p:sp>
        <p:nvSpPr>
          <p:cNvPr id="6" name="Content Placeholder 5"/>
          <p:cNvSpPr>
            <a:spLocks noGrp="1"/>
          </p:cNvSpPr>
          <p:nvPr>
            <p:ph sz="quarter" idx="4"/>
          </p:nvPr>
        </p:nvSpPr>
        <p:spPr/>
        <p:txBody>
          <a:bodyPr/>
          <a:lstStyle/>
          <a:p>
            <a:r>
              <a:rPr lang="en-US" dirty="0"/>
              <a:t>N=865</a:t>
            </a:r>
          </a:p>
          <a:p>
            <a:r>
              <a:rPr lang="en-US" dirty="0"/>
              <a:t>73% African-American; 26% Caucasian</a:t>
            </a:r>
          </a:p>
          <a:p>
            <a:r>
              <a:rPr lang="en-US" dirty="0"/>
              <a:t>69% female; 31% male</a:t>
            </a:r>
          </a:p>
          <a:p>
            <a:r>
              <a:rPr lang="en-US" dirty="0"/>
              <a:t>Median annual family income = $27,372</a:t>
            </a:r>
          </a:p>
          <a:p>
            <a:r>
              <a:rPr lang="en-US" dirty="0"/>
              <a:t>Bottom quartile in USA</a:t>
            </a:r>
          </a:p>
          <a:p>
            <a:pPr marL="0" indent="0">
              <a:buNone/>
            </a:pPr>
            <a:endParaRPr lang="en-US" dirty="0"/>
          </a:p>
        </p:txBody>
      </p:sp>
      <p:pic>
        <p:nvPicPr>
          <p:cNvPr id="307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52400" y="2286000"/>
            <a:ext cx="44958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6"/>
          <p:cNvSpPr>
            <a:spLocks noGrp="1"/>
          </p:cNvSpPr>
          <p:nvPr>
            <p:ph type="title"/>
          </p:nvPr>
        </p:nvSpPr>
        <p:spPr/>
        <p:txBody>
          <a:bodyPr>
            <a:normAutofit/>
          </a:bodyPr>
          <a:lstStyle/>
          <a:p>
            <a:r>
              <a:rPr lang="en-US" sz="3600" dirty="0" smtClean="0"/>
              <a:t>Questionnaire Administration (2001-2007)</a:t>
            </a:r>
            <a:endParaRPr lang="en-US" sz="3600" dirty="0"/>
          </a:p>
        </p:txBody>
      </p:sp>
    </p:spTree>
    <p:extLst>
      <p:ext uri="{BB962C8B-B14F-4D97-AF65-F5344CB8AC3E}">
        <p14:creationId xmlns:p14="http://schemas.microsoft.com/office/powerpoint/2010/main" val="177016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38200"/>
          </a:xfrm>
        </p:spPr>
        <p:txBody>
          <a:bodyPr>
            <a:normAutofit fontScale="90000"/>
          </a:bodyPr>
          <a:lstStyle/>
          <a:p>
            <a:r>
              <a:rPr lang="en-US" dirty="0" smtClean="0"/>
              <a:t>Survey Results: </a:t>
            </a:r>
            <a:br>
              <a:rPr lang="en-US" dirty="0" smtClean="0"/>
            </a:br>
            <a:r>
              <a:rPr lang="en-US" dirty="0" smtClean="0"/>
              <a:t>Unusual Experience Incidence</a:t>
            </a:r>
            <a:br>
              <a:rPr lang="en-US" dirty="0" smtClean="0"/>
            </a:br>
            <a:r>
              <a:rPr lang="en-US" sz="2200" dirty="0" smtClean="0"/>
              <a:t>% of respondents reporting</a:t>
            </a:r>
            <a:endParaRPr lang="en-US" sz="2200"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smtClean="0"/>
              <a:t>1. Paranormal </a:t>
            </a:r>
            <a:r>
              <a:rPr lang="en-US" dirty="0"/>
              <a:t>dreams      </a:t>
            </a:r>
            <a:r>
              <a:rPr lang="en-US" dirty="0" smtClean="0"/>
              <a:t>66% </a:t>
            </a:r>
            <a:endParaRPr lang="en-US" dirty="0"/>
          </a:p>
          <a:p>
            <a:pPr marL="0" indent="0">
              <a:buNone/>
            </a:pPr>
            <a:r>
              <a:rPr lang="en-US" dirty="0" smtClean="0"/>
              <a:t>2. Apparitions                     40%</a:t>
            </a:r>
            <a:endParaRPr lang="en-US" dirty="0"/>
          </a:p>
          <a:p>
            <a:pPr marL="0" indent="0">
              <a:buNone/>
            </a:pPr>
            <a:r>
              <a:rPr lang="en-US" dirty="0" smtClean="0"/>
              <a:t>3. </a:t>
            </a:r>
            <a:r>
              <a:rPr lang="en-US" dirty="0"/>
              <a:t>S</a:t>
            </a:r>
            <a:r>
              <a:rPr lang="en-US" dirty="0" smtClean="0"/>
              <a:t>piritual </a:t>
            </a:r>
            <a:r>
              <a:rPr lang="en-US" dirty="0"/>
              <a:t>healing            </a:t>
            </a:r>
            <a:r>
              <a:rPr lang="en-US" dirty="0" smtClean="0"/>
              <a:t> 35%</a:t>
            </a:r>
            <a:endParaRPr lang="en-US" dirty="0"/>
          </a:p>
          <a:p>
            <a:pPr marL="0" indent="0">
              <a:buNone/>
            </a:pPr>
            <a:r>
              <a:rPr lang="en-US" dirty="0" smtClean="0"/>
              <a:t>4.</a:t>
            </a:r>
            <a:r>
              <a:rPr lang="en-US" dirty="0"/>
              <a:t> </a:t>
            </a:r>
            <a:r>
              <a:rPr lang="en-US" dirty="0" smtClean="0"/>
              <a:t>Sleep </a:t>
            </a:r>
            <a:r>
              <a:rPr lang="en-US" dirty="0"/>
              <a:t>paralysis              </a:t>
            </a:r>
            <a:r>
              <a:rPr lang="en-US" dirty="0" smtClean="0"/>
              <a:t>  35% </a:t>
            </a:r>
            <a:endParaRPr lang="en-US" dirty="0"/>
          </a:p>
          <a:p>
            <a:pPr marL="0" indent="0">
              <a:buNone/>
            </a:pPr>
            <a:r>
              <a:rPr lang="en-US" dirty="0" smtClean="0"/>
              <a:t>5. Psychokinesis                  34% </a:t>
            </a:r>
            <a:endParaRPr lang="en-US" dirty="0"/>
          </a:p>
          <a:p>
            <a:pPr marL="0" indent="0">
              <a:buNone/>
            </a:pPr>
            <a:r>
              <a:rPr lang="en-US" dirty="0" smtClean="0"/>
              <a:t>6. OBE                                   29%</a:t>
            </a:r>
            <a:endParaRPr lang="en-US" dirty="0"/>
          </a:p>
          <a:p>
            <a:pPr marL="0" indent="0">
              <a:buNone/>
            </a:pPr>
            <a:r>
              <a:rPr lang="en-US" dirty="0" smtClean="0"/>
              <a:t>7. Religious </a:t>
            </a:r>
            <a:r>
              <a:rPr lang="en-US" dirty="0"/>
              <a:t>experience  </a:t>
            </a:r>
            <a:r>
              <a:rPr lang="en-US" dirty="0" smtClean="0"/>
              <a:t>    23%. </a:t>
            </a:r>
            <a:endParaRPr lang="en-US" dirty="0"/>
          </a:p>
          <a:p>
            <a:pPr marL="0" indent="0">
              <a:buNone/>
            </a:pPr>
            <a:r>
              <a:rPr lang="en-US" dirty="0" smtClean="0"/>
              <a:t>8. Other                                 22% </a:t>
            </a:r>
            <a:endParaRPr lang="en-US" dirty="0"/>
          </a:p>
          <a:p>
            <a:pPr marL="0" indent="0">
              <a:buNone/>
            </a:pPr>
            <a:r>
              <a:rPr lang="en-US" dirty="0" smtClean="0"/>
              <a:t>9. Waking </a:t>
            </a:r>
            <a:r>
              <a:rPr lang="en-US" dirty="0"/>
              <a:t>ESP              </a:t>
            </a:r>
            <a:r>
              <a:rPr lang="en-US" dirty="0" smtClean="0"/>
              <a:t>         21%</a:t>
            </a:r>
            <a:endParaRPr lang="en-US" dirty="0"/>
          </a:p>
          <a:p>
            <a:pPr marL="0" indent="0">
              <a:buNone/>
            </a:pPr>
            <a:r>
              <a:rPr lang="en-US" dirty="0" smtClean="0"/>
              <a:t>10. NDE                                  14% </a:t>
            </a:r>
            <a:endParaRPr lang="en-US" dirty="0"/>
          </a:p>
          <a:p>
            <a:pPr marL="0" indent="0">
              <a:buNone/>
            </a:pPr>
            <a:r>
              <a:rPr lang="en-US" dirty="0" smtClean="0"/>
              <a:t>11. UFO                                  10% </a:t>
            </a:r>
            <a:endParaRPr lang="en-US" dirty="0"/>
          </a:p>
          <a:p>
            <a:endParaRPr lang="en-US" dirty="0"/>
          </a:p>
        </p:txBody>
      </p:sp>
    </p:spTree>
    <p:extLst>
      <p:ext uri="{BB962C8B-B14F-4D97-AF65-F5344CB8AC3E}">
        <p14:creationId xmlns:p14="http://schemas.microsoft.com/office/powerpoint/2010/main" val="858164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a:t>Seeking ESP genes</a:t>
            </a:r>
          </a:p>
        </p:txBody>
      </p:sp>
      <p:sp>
        <p:nvSpPr>
          <p:cNvPr id="3" name="Text Placeholder 2"/>
          <p:cNvSpPr>
            <a:spLocks noGrp="1"/>
          </p:cNvSpPr>
          <p:nvPr>
            <p:ph type="body" idx="1"/>
          </p:nvPr>
        </p:nvSpPr>
        <p:spPr>
          <a:xfrm>
            <a:off x="990600" y="1524000"/>
            <a:ext cx="4040188" cy="45719"/>
          </a:xfrm>
        </p:spPr>
        <p:txBody>
          <a:bodyPr>
            <a:normAutofit fontScale="25000" lnSpcReduction="20000"/>
          </a:bodyPr>
          <a:lstStyle/>
          <a:p>
            <a:pPr algn="ctr"/>
            <a:r>
              <a:rPr lang="en-US" dirty="0" smtClean="0"/>
              <a:t> </a:t>
            </a:r>
            <a:endParaRPr lang="en-US" sz="3600" b="0" dirty="0"/>
          </a:p>
        </p:txBody>
      </p:sp>
      <p:sp>
        <p:nvSpPr>
          <p:cNvPr id="4" name="Content Placeholder 3"/>
          <p:cNvSpPr>
            <a:spLocks noGrp="1"/>
          </p:cNvSpPr>
          <p:nvPr>
            <p:ph sz="half" idx="2"/>
          </p:nvPr>
        </p:nvSpPr>
        <p:spPr>
          <a:xfrm>
            <a:off x="457200" y="1447800"/>
            <a:ext cx="4953000" cy="4800600"/>
          </a:xfrm>
        </p:spPr>
        <p:txBody>
          <a:bodyPr>
            <a:normAutofit fontScale="92500" lnSpcReduction="10000"/>
          </a:bodyPr>
          <a:lstStyle/>
          <a:p>
            <a:r>
              <a:rPr lang="en-US" sz="3600" dirty="0" smtClean="0"/>
              <a:t>Most psychological traits have genetic basis </a:t>
            </a:r>
            <a:endParaRPr lang="en-US" sz="3600" dirty="0"/>
          </a:p>
          <a:p>
            <a:r>
              <a:rPr lang="en-US" sz="3600" dirty="0"/>
              <a:t>A</a:t>
            </a:r>
            <a:r>
              <a:rPr lang="en-US" sz="3600" dirty="0" smtClean="0"/>
              <a:t>nomalous </a:t>
            </a:r>
            <a:r>
              <a:rPr lang="en-US" sz="3600" dirty="0" smtClean="0"/>
              <a:t>experience and shamanism </a:t>
            </a:r>
            <a:r>
              <a:rPr lang="en-US" sz="3600" dirty="0" smtClean="0"/>
              <a:t>probably </a:t>
            </a:r>
            <a:r>
              <a:rPr lang="en-US" sz="3600" dirty="0" smtClean="0"/>
              <a:t>have </a:t>
            </a:r>
            <a:r>
              <a:rPr lang="en-US" sz="3600" dirty="0" smtClean="0"/>
              <a:t>genetic basis</a:t>
            </a:r>
          </a:p>
          <a:p>
            <a:r>
              <a:rPr lang="en-US" sz="3600" dirty="0" smtClean="0"/>
              <a:t>Shamanism </a:t>
            </a:r>
            <a:r>
              <a:rPr lang="en-US" sz="3600" dirty="0" smtClean="0"/>
              <a:t>has been practiced by all hunter/gatherers for over 60,000 years. </a:t>
            </a:r>
            <a:endParaRPr lang="en-US" sz="3600" dirty="0" smtClean="0"/>
          </a:p>
        </p:txBody>
      </p:sp>
      <p:sp>
        <p:nvSpPr>
          <p:cNvPr id="5" name="Text Placeholder 4"/>
          <p:cNvSpPr>
            <a:spLocks noGrp="1"/>
          </p:cNvSpPr>
          <p:nvPr>
            <p:ph type="body" sz="quarter" idx="3"/>
          </p:nvPr>
        </p:nvSpPr>
        <p:spPr>
          <a:xfrm>
            <a:off x="4648200" y="1219200"/>
            <a:ext cx="4041775" cy="990600"/>
          </a:xfrm>
        </p:spPr>
        <p:txBody>
          <a:bodyPr>
            <a:normAutofit/>
          </a:bodyPr>
          <a:lstStyle/>
          <a:p>
            <a:pPr algn="ctr"/>
            <a:r>
              <a:rPr lang="en-US" dirty="0" smtClean="0"/>
              <a:t>Shamanic art</a:t>
            </a:r>
          </a:p>
          <a:p>
            <a:pPr algn="ctr"/>
            <a:r>
              <a:rPr lang="en-US" dirty="0" smtClean="0"/>
              <a:t>(about 20,000 BP)</a:t>
            </a:r>
            <a:endParaRPr lang="en-US" dirty="0"/>
          </a:p>
        </p:txBody>
      </p:sp>
      <p:pic>
        <p:nvPicPr>
          <p:cNvPr id="2050" name="Picture 2"/>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5638800" y="2667001"/>
            <a:ext cx="2527300" cy="2819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7980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06562"/>
          </a:xfrm>
        </p:spPr>
        <p:txBody>
          <a:bodyPr>
            <a:normAutofit fontScale="90000"/>
          </a:bodyPr>
          <a:lstStyle/>
          <a:p>
            <a:r>
              <a:rPr lang="en-US" dirty="0" smtClean="0"/>
              <a:t>Replication </a:t>
            </a:r>
            <a:r>
              <a:rPr lang="en-US" dirty="0"/>
              <a:t>of Mirowsky and Ross </a:t>
            </a:r>
            <a:r>
              <a:rPr lang="en-US" dirty="0" smtClean="0"/>
              <a:t>symptom wheel (nebula)</a:t>
            </a:r>
            <a:br>
              <a:rPr lang="en-US" dirty="0" smtClean="0"/>
            </a:br>
            <a:r>
              <a:rPr lang="en-US" sz="2700" dirty="0" smtClean="0"/>
              <a:t>Where will unusual experiences be located on this map? </a:t>
            </a:r>
            <a:endParaRPr lang="en-US" sz="2700" dirty="0"/>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1981200"/>
            <a:ext cx="64770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99264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752600"/>
          </a:xfrm>
        </p:spPr>
        <p:txBody>
          <a:bodyPr>
            <a:noAutofit/>
          </a:bodyPr>
          <a:lstStyle/>
          <a:p>
            <a:r>
              <a:rPr lang="en-US" sz="2800" dirty="0" smtClean="0"/>
              <a:t>Correlational Mapping: </a:t>
            </a:r>
            <a:br>
              <a:rPr lang="en-US" sz="2800" dirty="0" smtClean="0"/>
            </a:br>
            <a:r>
              <a:rPr lang="en-US" sz="2800" dirty="0" smtClean="0"/>
              <a:t>Psychological symptoms and unusual experiences</a:t>
            </a:r>
            <a:r>
              <a:rPr lang="en-US" sz="3200" dirty="0" smtClean="0"/>
              <a:t/>
            </a:r>
            <a:br>
              <a:rPr lang="en-US" sz="3200" dirty="0" smtClean="0"/>
            </a:br>
            <a:r>
              <a:rPr lang="en-US" sz="2400" dirty="0" smtClean="0"/>
              <a:t>(Spectrum configuration)</a:t>
            </a:r>
            <a:endParaRPr lang="en-US" sz="2400" dirty="0"/>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1295400"/>
            <a:ext cx="8229600" cy="5330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Freeform 8"/>
          <p:cNvSpPr/>
          <p:nvPr/>
        </p:nvSpPr>
        <p:spPr>
          <a:xfrm>
            <a:off x="3657600" y="2992582"/>
            <a:ext cx="4285673" cy="1477818"/>
          </a:xfrm>
          <a:custGeom>
            <a:avLst/>
            <a:gdLst>
              <a:gd name="connsiteX0" fmla="*/ 0 w 4285673"/>
              <a:gd name="connsiteY0" fmla="*/ 249382 h 1477818"/>
              <a:gd name="connsiteX1" fmla="*/ 18473 w 4285673"/>
              <a:gd name="connsiteY1" fmla="*/ 295563 h 1477818"/>
              <a:gd name="connsiteX2" fmla="*/ 27709 w 4285673"/>
              <a:gd name="connsiteY2" fmla="*/ 341745 h 1477818"/>
              <a:gd name="connsiteX3" fmla="*/ 64655 w 4285673"/>
              <a:gd name="connsiteY3" fmla="*/ 397163 h 1477818"/>
              <a:gd name="connsiteX4" fmla="*/ 101600 w 4285673"/>
              <a:gd name="connsiteY4" fmla="*/ 452582 h 1477818"/>
              <a:gd name="connsiteX5" fmla="*/ 129309 w 4285673"/>
              <a:gd name="connsiteY5" fmla="*/ 471054 h 1477818"/>
              <a:gd name="connsiteX6" fmla="*/ 138545 w 4285673"/>
              <a:gd name="connsiteY6" fmla="*/ 498763 h 1477818"/>
              <a:gd name="connsiteX7" fmla="*/ 157018 w 4285673"/>
              <a:gd name="connsiteY7" fmla="*/ 535709 h 1477818"/>
              <a:gd name="connsiteX8" fmla="*/ 184727 w 4285673"/>
              <a:gd name="connsiteY8" fmla="*/ 563418 h 1477818"/>
              <a:gd name="connsiteX9" fmla="*/ 267855 w 4285673"/>
              <a:gd name="connsiteY9" fmla="*/ 591127 h 1477818"/>
              <a:gd name="connsiteX10" fmla="*/ 295564 w 4285673"/>
              <a:gd name="connsiteY10" fmla="*/ 600363 h 1477818"/>
              <a:gd name="connsiteX11" fmla="*/ 387927 w 4285673"/>
              <a:gd name="connsiteY11" fmla="*/ 618836 h 1477818"/>
              <a:gd name="connsiteX12" fmla="*/ 498764 w 4285673"/>
              <a:gd name="connsiteY12" fmla="*/ 637309 h 1477818"/>
              <a:gd name="connsiteX13" fmla="*/ 563418 w 4285673"/>
              <a:gd name="connsiteY13" fmla="*/ 646545 h 1477818"/>
              <a:gd name="connsiteX14" fmla="*/ 701964 w 4285673"/>
              <a:gd name="connsiteY14" fmla="*/ 655782 h 1477818"/>
              <a:gd name="connsiteX15" fmla="*/ 775855 w 4285673"/>
              <a:gd name="connsiteY15" fmla="*/ 674254 h 1477818"/>
              <a:gd name="connsiteX16" fmla="*/ 803564 w 4285673"/>
              <a:gd name="connsiteY16" fmla="*/ 683491 h 1477818"/>
              <a:gd name="connsiteX17" fmla="*/ 877455 w 4285673"/>
              <a:gd name="connsiteY17" fmla="*/ 692727 h 1477818"/>
              <a:gd name="connsiteX18" fmla="*/ 905164 w 4285673"/>
              <a:gd name="connsiteY18" fmla="*/ 701963 h 1477818"/>
              <a:gd name="connsiteX19" fmla="*/ 942109 w 4285673"/>
              <a:gd name="connsiteY19" fmla="*/ 711200 h 1477818"/>
              <a:gd name="connsiteX20" fmla="*/ 979055 w 4285673"/>
              <a:gd name="connsiteY20" fmla="*/ 729673 h 1477818"/>
              <a:gd name="connsiteX21" fmla="*/ 1071418 w 4285673"/>
              <a:gd name="connsiteY21" fmla="*/ 757382 h 1477818"/>
              <a:gd name="connsiteX22" fmla="*/ 1117600 w 4285673"/>
              <a:gd name="connsiteY22" fmla="*/ 766618 h 1477818"/>
              <a:gd name="connsiteX23" fmla="*/ 1237673 w 4285673"/>
              <a:gd name="connsiteY23" fmla="*/ 794327 h 1477818"/>
              <a:gd name="connsiteX24" fmla="*/ 1357745 w 4285673"/>
              <a:gd name="connsiteY24" fmla="*/ 812800 h 1477818"/>
              <a:gd name="connsiteX25" fmla="*/ 1487055 w 4285673"/>
              <a:gd name="connsiteY25" fmla="*/ 831273 h 1477818"/>
              <a:gd name="connsiteX26" fmla="*/ 1524000 w 4285673"/>
              <a:gd name="connsiteY26" fmla="*/ 849745 h 1477818"/>
              <a:gd name="connsiteX27" fmla="*/ 1588655 w 4285673"/>
              <a:gd name="connsiteY27" fmla="*/ 868218 h 1477818"/>
              <a:gd name="connsiteX28" fmla="*/ 1644073 w 4285673"/>
              <a:gd name="connsiteY28" fmla="*/ 886691 h 1477818"/>
              <a:gd name="connsiteX29" fmla="*/ 1671782 w 4285673"/>
              <a:gd name="connsiteY29" fmla="*/ 895927 h 1477818"/>
              <a:gd name="connsiteX30" fmla="*/ 1708727 w 4285673"/>
              <a:gd name="connsiteY30" fmla="*/ 914400 h 1477818"/>
              <a:gd name="connsiteX31" fmla="*/ 1754909 w 4285673"/>
              <a:gd name="connsiteY31" fmla="*/ 923636 h 1477818"/>
              <a:gd name="connsiteX32" fmla="*/ 1810327 w 4285673"/>
              <a:gd name="connsiteY32" fmla="*/ 942109 h 1477818"/>
              <a:gd name="connsiteX33" fmla="*/ 1911927 w 4285673"/>
              <a:gd name="connsiteY33" fmla="*/ 951345 h 1477818"/>
              <a:gd name="connsiteX34" fmla="*/ 1976582 w 4285673"/>
              <a:gd name="connsiteY34" fmla="*/ 969818 h 1477818"/>
              <a:gd name="connsiteX35" fmla="*/ 2004291 w 4285673"/>
              <a:gd name="connsiteY35" fmla="*/ 979054 h 1477818"/>
              <a:gd name="connsiteX36" fmla="*/ 2059709 w 4285673"/>
              <a:gd name="connsiteY36" fmla="*/ 988291 h 1477818"/>
              <a:gd name="connsiteX37" fmla="*/ 2096655 w 4285673"/>
              <a:gd name="connsiteY37" fmla="*/ 997527 h 1477818"/>
              <a:gd name="connsiteX38" fmla="*/ 2152073 w 4285673"/>
              <a:gd name="connsiteY38" fmla="*/ 1006763 h 1477818"/>
              <a:gd name="connsiteX39" fmla="*/ 2253673 w 4285673"/>
              <a:gd name="connsiteY39" fmla="*/ 1034473 h 1477818"/>
              <a:gd name="connsiteX40" fmla="*/ 2336800 w 4285673"/>
              <a:gd name="connsiteY40" fmla="*/ 1062182 h 1477818"/>
              <a:gd name="connsiteX41" fmla="*/ 2364509 w 4285673"/>
              <a:gd name="connsiteY41" fmla="*/ 1071418 h 1477818"/>
              <a:gd name="connsiteX42" fmla="*/ 2429164 w 4285673"/>
              <a:gd name="connsiteY42" fmla="*/ 1089891 h 1477818"/>
              <a:gd name="connsiteX43" fmla="*/ 2456873 w 4285673"/>
              <a:gd name="connsiteY43" fmla="*/ 1108363 h 1477818"/>
              <a:gd name="connsiteX44" fmla="*/ 2512291 w 4285673"/>
              <a:gd name="connsiteY44" fmla="*/ 1126836 h 1477818"/>
              <a:gd name="connsiteX45" fmla="*/ 2558473 w 4285673"/>
              <a:gd name="connsiteY45" fmla="*/ 1154545 h 1477818"/>
              <a:gd name="connsiteX46" fmla="*/ 2604655 w 4285673"/>
              <a:gd name="connsiteY46" fmla="*/ 1163782 h 1477818"/>
              <a:gd name="connsiteX47" fmla="*/ 2641600 w 4285673"/>
              <a:gd name="connsiteY47" fmla="*/ 1173018 h 1477818"/>
              <a:gd name="connsiteX48" fmla="*/ 2669309 w 4285673"/>
              <a:gd name="connsiteY48" fmla="*/ 1182254 h 1477818"/>
              <a:gd name="connsiteX49" fmla="*/ 2761673 w 4285673"/>
              <a:gd name="connsiteY49" fmla="*/ 1209963 h 1477818"/>
              <a:gd name="connsiteX50" fmla="*/ 2789382 w 4285673"/>
              <a:gd name="connsiteY50" fmla="*/ 1237673 h 1477818"/>
              <a:gd name="connsiteX51" fmla="*/ 2817091 w 4285673"/>
              <a:gd name="connsiteY51" fmla="*/ 1246909 h 1477818"/>
              <a:gd name="connsiteX52" fmla="*/ 2872509 w 4285673"/>
              <a:gd name="connsiteY52" fmla="*/ 1283854 h 1477818"/>
              <a:gd name="connsiteX53" fmla="*/ 2927927 w 4285673"/>
              <a:gd name="connsiteY53" fmla="*/ 1320800 h 1477818"/>
              <a:gd name="connsiteX54" fmla="*/ 2974109 w 4285673"/>
              <a:gd name="connsiteY54" fmla="*/ 1357745 h 1477818"/>
              <a:gd name="connsiteX55" fmla="*/ 3029527 w 4285673"/>
              <a:gd name="connsiteY55" fmla="*/ 1394691 h 1477818"/>
              <a:gd name="connsiteX56" fmla="*/ 3075709 w 4285673"/>
              <a:gd name="connsiteY56" fmla="*/ 1413163 h 1477818"/>
              <a:gd name="connsiteX57" fmla="*/ 3186545 w 4285673"/>
              <a:gd name="connsiteY57" fmla="*/ 1431636 h 1477818"/>
              <a:gd name="connsiteX58" fmla="*/ 3223491 w 4285673"/>
              <a:gd name="connsiteY58" fmla="*/ 1440873 h 1477818"/>
              <a:gd name="connsiteX59" fmla="*/ 3352800 w 4285673"/>
              <a:gd name="connsiteY59" fmla="*/ 1459345 h 1477818"/>
              <a:gd name="connsiteX60" fmla="*/ 3611418 w 4285673"/>
              <a:gd name="connsiteY60" fmla="*/ 1477818 h 1477818"/>
              <a:gd name="connsiteX61" fmla="*/ 3777673 w 4285673"/>
              <a:gd name="connsiteY61" fmla="*/ 1459345 h 1477818"/>
              <a:gd name="connsiteX62" fmla="*/ 3934691 w 4285673"/>
              <a:gd name="connsiteY62" fmla="*/ 1440873 h 1477818"/>
              <a:gd name="connsiteX63" fmla="*/ 4027055 w 4285673"/>
              <a:gd name="connsiteY63" fmla="*/ 1422400 h 1477818"/>
              <a:gd name="connsiteX64" fmla="*/ 4100945 w 4285673"/>
              <a:gd name="connsiteY64" fmla="*/ 1413163 h 1477818"/>
              <a:gd name="connsiteX65" fmla="*/ 4137891 w 4285673"/>
              <a:gd name="connsiteY65" fmla="*/ 1403927 h 1477818"/>
              <a:gd name="connsiteX66" fmla="*/ 4193309 w 4285673"/>
              <a:gd name="connsiteY66" fmla="*/ 1385454 h 1477818"/>
              <a:gd name="connsiteX67" fmla="*/ 4221018 w 4285673"/>
              <a:gd name="connsiteY67" fmla="*/ 1357745 h 1477818"/>
              <a:gd name="connsiteX68" fmla="*/ 4248727 w 4285673"/>
              <a:gd name="connsiteY68" fmla="*/ 1339273 h 1477818"/>
              <a:gd name="connsiteX69" fmla="*/ 4257964 w 4285673"/>
              <a:gd name="connsiteY69" fmla="*/ 1311563 h 1477818"/>
              <a:gd name="connsiteX70" fmla="*/ 4285673 w 4285673"/>
              <a:gd name="connsiteY70" fmla="*/ 1256145 h 1477818"/>
              <a:gd name="connsiteX71" fmla="*/ 4276436 w 4285673"/>
              <a:gd name="connsiteY71" fmla="*/ 1126836 h 1477818"/>
              <a:gd name="connsiteX72" fmla="*/ 4248727 w 4285673"/>
              <a:gd name="connsiteY72" fmla="*/ 1062182 h 1477818"/>
              <a:gd name="connsiteX73" fmla="*/ 4211782 w 4285673"/>
              <a:gd name="connsiteY73" fmla="*/ 1006763 h 1477818"/>
              <a:gd name="connsiteX74" fmla="*/ 4193309 w 4285673"/>
              <a:gd name="connsiteY74" fmla="*/ 979054 h 1477818"/>
              <a:gd name="connsiteX75" fmla="*/ 4165600 w 4285673"/>
              <a:gd name="connsiteY75" fmla="*/ 960582 h 1477818"/>
              <a:gd name="connsiteX76" fmla="*/ 4137891 w 4285673"/>
              <a:gd name="connsiteY76" fmla="*/ 932873 h 1477818"/>
              <a:gd name="connsiteX77" fmla="*/ 4119418 w 4285673"/>
              <a:gd name="connsiteY77" fmla="*/ 905163 h 1477818"/>
              <a:gd name="connsiteX78" fmla="*/ 4091709 w 4285673"/>
              <a:gd name="connsiteY78" fmla="*/ 895927 h 1477818"/>
              <a:gd name="connsiteX79" fmla="*/ 4036291 w 4285673"/>
              <a:gd name="connsiteY79" fmla="*/ 858982 h 1477818"/>
              <a:gd name="connsiteX80" fmla="*/ 3999345 w 4285673"/>
              <a:gd name="connsiteY80" fmla="*/ 831273 h 1477818"/>
              <a:gd name="connsiteX81" fmla="*/ 3971636 w 4285673"/>
              <a:gd name="connsiteY81" fmla="*/ 803563 h 1477818"/>
              <a:gd name="connsiteX82" fmla="*/ 3925455 w 4285673"/>
              <a:gd name="connsiteY82" fmla="*/ 785091 h 1477818"/>
              <a:gd name="connsiteX83" fmla="*/ 3897745 w 4285673"/>
              <a:gd name="connsiteY83" fmla="*/ 757382 h 1477818"/>
              <a:gd name="connsiteX84" fmla="*/ 3870036 w 4285673"/>
              <a:gd name="connsiteY84" fmla="*/ 748145 h 1477818"/>
              <a:gd name="connsiteX85" fmla="*/ 3842327 w 4285673"/>
              <a:gd name="connsiteY85" fmla="*/ 729673 h 1477818"/>
              <a:gd name="connsiteX86" fmla="*/ 3805382 w 4285673"/>
              <a:gd name="connsiteY86" fmla="*/ 701963 h 1477818"/>
              <a:gd name="connsiteX87" fmla="*/ 3749964 w 4285673"/>
              <a:gd name="connsiteY87" fmla="*/ 683491 h 1477818"/>
              <a:gd name="connsiteX88" fmla="*/ 3685309 w 4285673"/>
              <a:gd name="connsiteY88" fmla="*/ 637309 h 1477818"/>
              <a:gd name="connsiteX89" fmla="*/ 3620655 w 4285673"/>
              <a:gd name="connsiteY89" fmla="*/ 609600 h 1477818"/>
              <a:gd name="connsiteX90" fmla="*/ 3546764 w 4285673"/>
              <a:gd name="connsiteY90" fmla="*/ 572654 h 1477818"/>
              <a:gd name="connsiteX91" fmla="*/ 3500582 w 4285673"/>
              <a:gd name="connsiteY91" fmla="*/ 544945 h 1477818"/>
              <a:gd name="connsiteX92" fmla="*/ 3408218 w 4285673"/>
              <a:gd name="connsiteY92" fmla="*/ 508000 h 1477818"/>
              <a:gd name="connsiteX93" fmla="*/ 3380509 w 4285673"/>
              <a:gd name="connsiteY93" fmla="*/ 498763 h 1477818"/>
              <a:gd name="connsiteX94" fmla="*/ 3352800 w 4285673"/>
              <a:gd name="connsiteY94" fmla="*/ 480291 h 1477818"/>
              <a:gd name="connsiteX95" fmla="*/ 3325091 w 4285673"/>
              <a:gd name="connsiteY95" fmla="*/ 471054 h 1477818"/>
              <a:gd name="connsiteX96" fmla="*/ 3232727 w 4285673"/>
              <a:gd name="connsiteY96" fmla="*/ 424873 h 1477818"/>
              <a:gd name="connsiteX97" fmla="*/ 3195782 w 4285673"/>
              <a:gd name="connsiteY97" fmla="*/ 406400 h 1477818"/>
              <a:gd name="connsiteX98" fmla="*/ 3131127 w 4285673"/>
              <a:gd name="connsiteY98" fmla="*/ 378691 h 1477818"/>
              <a:gd name="connsiteX99" fmla="*/ 3084945 w 4285673"/>
              <a:gd name="connsiteY99" fmla="*/ 360218 h 1477818"/>
              <a:gd name="connsiteX100" fmla="*/ 3057236 w 4285673"/>
              <a:gd name="connsiteY100" fmla="*/ 341745 h 1477818"/>
              <a:gd name="connsiteX101" fmla="*/ 3001818 w 4285673"/>
              <a:gd name="connsiteY101" fmla="*/ 323273 h 1477818"/>
              <a:gd name="connsiteX102" fmla="*/ 2937164 w 4285673"/>
              <a:gd name="connsiteY102" fmla="*/ 304800 h 1477818"/>
              <a:gd name="connsiteX103" fmla="*/ 2863273 w 4285673"/>
              <a:gd name="connsiteY103" fmla="*/ 267854 h 1477818"/>
              <a:gd name="connsiteX104" fmla="*/ 2789382 w 4285673"/>
              <a:gd name="connsiteY104" fmla="*/ 240145 h 1477818"/>
              <a:gd name="connsiteX105" fmla="*/ 2752436 w 4285673"/>
              <a:gd name="connsiteY105" fmla="*/ 230909 h 1477818"/>
              <a:gd name="connsiteX106" fmla="*/ 2660073 w 4285673"/>
              <a:gd name="connsiteY106" fmla="*/ 203200 h 1477818"/>
              <a:gd name="connsiteX107" fmla="*/ 2567709 w 4285673"/>
              <a:gd name="connsiteY107" fmla="*/ 157018 h 1477818"/>
              <a:gd name="connsiteX108" fmla="*/ 2530764 w 4285673"/>
              <a:gd name="connsiteY108" fmla="*/ 138545 h 1477818"/>
              <a:gd name="connsiteX109" fmla="*/ 2456873 w 4285673"/>
              <a:gd name="connsiteY109" fmla="*/ 120073 h 1477818"/>
              <a:gd name="connsiteX110" fmla="*/ 2392218 w 4285673"/>
              <a:gd name="connsiteY110" fmla="*/ 83127 h 1477818"/>
              <a:gd name="connsiteX111" fmla="*/ 2170545 w 4285673"/>
              <a:gd name="connsiteY111" fmla="*/ 64654 h 1477818"/>
              <a:gd name="connsiteX112" fmla="*/ 1274618 w 4285673"/>
              <a:gd name="connsiteY112" fmla="*/ 36945 h 1477818"/>
              <a:gd name="connsiteX113" fmla="*/ 1043709 w 4285673"/>
              <a:gd name="connsiteY113" fmla="*/ 27709 h 1477818"/>
              <a:gd name="connsiteX114" fmla="*/ 886691 w 4285673"/>
              <a:gd name="connsiteY114" fmla="*/ 18473 h 1477818"/>
              <a:gd name="connsiteX115" fmla="*/ 637309 w 4285673"/>
              <a:gd name="connsiteY115" fmla="*/ 9236 h 1477818"/>
              <a:gd name="connsiteX116" fmla="*/ 415636 w 4285673"/>
              <a:gd name="connsiteY116" fmla="*/ 0 h 1477818"/>
              <a:gd name="connsiteX117" fmla="*/ 193964 w 4285673"/>
              <a:gd name="connsiteY117" fmla="*/ 9236 h 1477818"/>
              <a:gd name="connsiteX118" fmla="*/ 138545 w 4285673"/>
              <a:gd name="connsiteY118" fmla="*/ 36945 h 1477818"/>
              <a:gd name="connsiteX119" fmla="*/ 110836 w 4285673"/>
              <a:gd name="connsiteY119" fmla="*/ 46182 h 1477818"/>
              <a:gd name="connsiteX120" fmla="*/ 55418 w 4285673"/>
              <a:gd name="connsiteY120" fmla="*/ 73891 h 1477818"/>
              <a:gd name="connsiteX121" fmla="*/ 27709 w 4285673"/>
              <a:gd name="connsiteY121" fmla="*/ 157018 h 1477818"/>
              <a:gd name="connsiteX122" fmla="*/ 18473 w 4285673"/>
              <a:gd name="connsiteY122" fmla="*/ 184727 h 1477818"/>
              <a:gd name="connsiteX123" fmla="*/ 0 w 4285673"/>
              <a:gd name="connsiteY123" fmla="*/ 249382 h 1477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4285673" h="1477818">
                <a:moveTo>
                  <a:pt x="0" y="249382"/>
                </a:moveTo>
                <a:cubicBezTo>
                  <a:pt x="0" y="267855"/>
                  <a:pt x="13709" y="279683"/>
                  <a:pt x="18473" y="295563"/>
                </a:cubicBezTo>
                <a:cubicBezTo>
                  <a:pt x="22984" y="310600"/>
                  <a:pt x="21213" y="327453"/>
                  <a:pt x="27709" y="341745"/>
                </a:cubicBezTo>
                <a:cubicBezTo>
                  <a:pt x="36896" y="361956"/>
                  <a:pt x="52340" y="378690"/>
                  <a:pt x="64655" y="397163"/>
                </a:cubicBezTo>
                <a:cubicBezTo>
                  <a:pt x="64657" y="397167"/>
                  <a:pt x="101596" y="452579"/>
                  <a:pt x="101600" y="452582"/>
                </a:cubicBezTo>
                <a:lnTo>
                  <a:pt x="129309" y="471054"/>
                </a:lnTo>
                <a:cubicBezTo>
                  <a:pt x="132388" y="480290"/>
                  <a:pt x="138545" y="489027"/>
                  <a:pt x="138545" y="498763"/>
                </a:cubicBezTo>
                <a:cubicBezTo>
                  <a:pt x="138545" y="539814"/>
                  <a:pt x="107758" y="519290"/>
                  <a:pt x="157018" y="535709"/>
                </a:cubicBezTo>
                <a:cubicBezTo>
                  <a:pt x="166254" y="544945"/>
                  <a:pt x="173309" y="557074"/>
                  <a:pt x="184727" y="563418"/>
                </a:cubicBezTo>
                <a:cubicBezTo>
                  <a:pt x="184736" y="563423"/>
                  <a:pt x="253996" y="586507"/>
                  <a:pt x="267855" y="591127"/>
                </a:cubicBezTo>
                <a:cubicBezTo>
                  <a:pt x="277091" y="594206"/>
                  <a:pt x="286017" y="598454"/>
                  <a:pt x="295564" y="600363"/>
                </a:cubicBezTo>
                <a:cubicBezTo>
                  <a:pt x="326352" y="606521"/>
                  <a:pt x="358141" y="608907"/>
                  <a:pt x="387927" y="618836"/>
                </a:cubicBezTo>
                <a:cubicBezTo>
                  <a:pt x="444245" y="637610"/>
                  <a:pt x="399773" y="624936"/>
                  <a:pt x="498764" y="637309"/>
                </a:cubicBezTo>
                <a:cubicBezTo>
                  <a:pt x="520366" y="640009"/>
                  <a:pt x="541737" y="644574"/>
                  <a:pt x="563418" y="646545"/>
                </a:cubicBezTo>
                <a:cubicBezTo>
                  <a:pt x="609512" y="650735"/>
                  <a:pt x="655782" y="652703"/>
                  <a:pt x="701964" y="655782"/>
                </a:cubicBezTo>
                <a:cubicBezTo>
                  <a:pt x="765312" y="676897"/>
                  <a:pt x="686675" y="651959"/>
                  <a:pt x="775855" y="674254"/>
                </a:cubicBezTo>
                <a:cubicBezTo>
                  <a:pt x="785300" y="676615"/>
                  <a:pt x="793985" y="681749"/>
                  <a:pt x="803564" y="683491"/>
                </a:cubicBezTo>
                <a:cubicBezTo>
                  <a:pt x="827986" y="687931"/>
                  <a:pt x="852825" y="689648"/>
                  <a:pt x="877455" y="692727"/>
                </a:cubicBezTo>
                <a:cubicBezTo>
                  <a:pt x="886691" y="695806"/>
                  <a:pt x="895803" y="699288"/>
                  <a:pt x="905164" y="701963"/>
                </a:cubicBezTo>
                <a:cubicBezTo>
                  <a:pt x="917370" y="705450"/>
                  <a:pt x="930223" y="706743"/>
                  <a:pt x="942109" y="711200"/>
                </a:cubicBezTo>
                <a:cubicBezTo>
                  <a:pt x="955001" y="716035"/>
                  <a:pt x="966271" y="724559"/>
                  <a:pt x="979055" y="729673"/>
                </a:cubicBezTo>
                <a:cubicBezTo>
                  <a:pt x="1007823" y="741180"/>
                  <a:pt x="1040807" y="750579"/>
                  <a:pt x="1071418" y="757382"/>
                </a:cubicBezTo>
                <a:cubicBezTo>
                  <a:pt x="1086743" y="760788"/>
                  <a:pt x="1102454" y="762487"/>
                  <a:pt x="1117600" y="766618"/>
                </a:cubicBezTo>
                <a:cubicBezTo>
                  <a:pt x="1229174" y="797047"/>
                  <a:pt x="1114049" y="776667"/>
                  <a:pt x="1237673" y="794327"/>
                </a:cubicBezTo>
                <a:cubicBezTo>
                  <a:pt x="1295476" y="813594"/>
                  <a:pt x="1253342" y="801810"/>
                  <a:pt x="1357745" y="812800"/>
                </a:cubicBezTo>
                <a:cubicBezTo>
                  <a:pt x="1450389" y="822552"/>
                  <a:pt x="1416962" y="817253"/>
                  <a:pt x="1487055" y="831273"/>
                </a:cubicBezTo>
                <a:cubicBezTo>
                  <a:pt x="1499370" y="837430"/>
                  <a:pt x="1511345" y="844321"/>
                  <a:pt x="1524000" y="849745"/>
                </a:cubicBezTo>
                <a:cubicBezTo>
                  <a:pt x="1548153" y="860096"/>
                  <a:pt x="1562602" y="860402"/>
                  <a:pt x="1588655" y="868218"/>
                </a:cubicBezTo>
                <a:cubicBezTo>
                  <a:pt x="1607306" y="873813"/>
                  <a:pt x="1625600" y="880533"/>
                  <a:pt x="1644073" y="886691"/>
                </a:cubicBezTo>
                <a:cubicBezTo>
                  <a:pt x="1653309" y="889770"/>
                  <a:pt x="1663074" y="891573"/>
                  <a:pt x="1671782" y="895927"/>
                </a:cubicBezTo>
                <a:cubicBezTo>
                  <a:pt x="1684097" y="902085"/>
                  <a:pt x="1695665" y="910046"/>
                  <a:pt x="1708727" y="914400"/>
                </a:cubicBezTo>
                <a:cubicBezTo>
                  <a:pt x="1723620" y="919364"/>
                  <a:pt x="1739763" y="919505"/>
                  <a:pt x="1754909" y="923636"/>
                </a:cubicBezTo>
                <a:cubicBezTo>
                  <a:pt x="1773695" y="928759"/>
                  <a:pt x="1790935" y="940346"/>
                  <a:pt x="1810327" y="942109"/>
                </a:cubicBezTo>
                <a:lnTo>
                  <a:pt x="1911927" y="951345"/>
                </a:lnTo>
                <a:cubicBezTo>
                  <a:pt x="1978343" y="973485"/>
                  <a:pt x="1895424" y="946631"/>
                  <a:pt x="1976582" y="969818"/>
                </a:cubicBezTo>
                <a:cubicBezTo>
                  <a:pt x="1985943" y="972493"/>
                  <a:pt x="1994787" y="976942"/>
                  <a:pt x="2004291" y="979054"/>
                </a:cubicBezTo>
                <a:cubicBezTo>
                  <a:pt x="2022573" y="983117"/>
                  <a:pt x="2041345" y="984618"/>
                  <a:pt x="2059709" y="988291"/>
                </a:cubicBezTo>
                <a:cubicBezTo>
                  <a:pt x="2072157" y="990781"/>
                  <a:pt x="2084207" y="995038"/>
                  <a:pt x="2096655" y="997527"/>
                </a:cubicBezTo>
                <a:cubicBezTo>
                  <a:pt x="2115019" y="1001200"/>
                  <a:pt x="2133600" y="1003684"/>
                  <a:pt x="2152073" y="1006763"/>
                </a:cubicBezTo>
                <a:cubicBezTo>
                  <a:pt x="2319511" y="1062577"/>
                  <a:pt x="2110090" y="995314"/>
                  <a:pt x="2253673" y="1034473"/>
                </a:cubicBezTo>
                <a:cubicBezTo>
                  <a:pt x="2253720" y="1034486"/>
                  <a:pt x="2322923" y="1057556"/>
                  <a:pt x="2336800" y="1062182"/>
                </a:cubicBezTo>
                <a:cubicBezTo>
                  <a:pt x="2346036" y="1065261"/>
                  <a:pt x="2355064" y="1069057"/>
                  <a:pt x="2364509" y="1071418"/>
                </a:cubicBezTo>
                <a:cubicBezTo>
                  <a:pt x="2376354" y="1074379"/>
                  <a:pt x="2415908" y="1083263"/>
                  <a:pt x="2429164" y="1089891"/>
                </a:cubicBezTo>
                <a:cubicBezTo>
                  <a:pt x="2439093" y="1094855"/>
                  <a:pt x="2446729" y="1103855"/>
                  <a:pt x="2456873" y="1108363"/>
                </a:cubicBezTo>
                <a:cubicBezTo>
                  <a:pt x="2474667" y="1116271"/>
                  <a:pt x="2495594" y="1116818"/>
                  <a:pt x="2512291" y="1126836"/>
                </a:cubicBezTo>
                <a:cubicBezTo>
                  <a:pt x="2527685" y="1136072"/>
                  <a:pt x="2541805" y="1147878"/>
                  <a:pt x="2558473" y="1154545"/>
                </a:cubicBezTo>
                <a:cubicBezTo>
                  <a:pt x="2573049" y="1160375"/>
                  <a:pt x="2589330" y="1160376"/>
                  <a:pt x="2604655" y="1163782"/>
                </a:cubicBezTo>
                <a:cubicBezTo>
                  <a:pt x="2617047" y="1166536"/>
                  <a:pt x="2629394" y="1169531"/>
                  <a:pt x="2641600" y="1173018"/>
                </a:cubicBezTo>
                <a:cubicBezTo>
                  <a:pt x="2650961" y="1175693"/>
                  <a:pt x="2659984" y="1179456"/>
                  <a:pt x="2669309" y="1182254"/>
                </a:cubicBezTo>
                <a:cubicBezTo>
                  <a:pt x="2775046" y="1213975"/>
                  <a:pt x="2698922" y="1189047"/>
                  <a:pt x="2761673" y="1209963"/>
                </a:cubicBezTo>
                <a:cubicBezTo>
                  <a:pt x="2770909" y="1219200"/>
                  <a:pt x="2778514" y="1230427"/>
                  <a:pt x="2789382" y="1237673"/>
                </a:cubicBezTo>
                <a:cubicBezTo>
                  <a:pt x="2797483" y="1243074"/>
                  <a:pt x="2809488" y="1240827"/>
                  <a:pt x="2817091" y="1246909"/>
                </a:cubicBezTo>
                <a:cubicBezTo>
                  <a:pt x="2875078" y="1293298"/>
                  <a:pt x="2787661" y="1262643"/>
                  <a:pt x="2872509" y="1283854"/>
                </a:cubicBezTo>
                <a:cubicBezTo>
                  <a:pt x="2890982" y="1296169"/>
                  <a:pt x="2915612" y="1302327"/>
                  <a:pt x="2927927" y="1320800"/>
                </a:cubicBezTo>
                <a:cubicBezTo>
                  <a:pt x="2951801" y="1356610"/>
                  <a:pt x="2935869" y="1344999"/>
                  <a:pt x="2974109" y="1357745"/>
                </a:cubicBezTo>
                <a:cubicBezTo>
                  <a:pt x="2992582" y="1370060"/>
                  <a:pt x="3008913" y="1386446"/>
                  <a:pt x="3029527" y="1394691"/>
                </a:cubicBezTo>
                <a:cubicBezTo>
                  <a:pt x="3044921" y="1400848"/>
                  <a:pt x="3059980" y="1407920"/>
                  <a:pt x="3075709" y="1413163"/>
                </a:cubicBezTo>
                <a:cubicBezTo>
                  <a:pt x="3112330" y="1425370"/>
                  <a:pt x="3147779" y="1426790"/>
                  <a:pt x="3186545" y="1431636"/>
                </a:cubicBezTo>
                <a:cubicBezTo>
                  <a:pt x="3198860" y="1434715"/>
                  <a:pt x="3211043" y="1438383"/>
                  <a:pt x="3223491" y="1440873"/>
                </a:cubicBezTo>
                <a:cubicBezTo>
                  <a:pt x="3264821" y="1449139"/>
                  <a:pt x="3311452" y="1454480"/>
                  <a:pt x="3352800" y="1459345"/>
                </a:cubicBezTo>
                <a:cubicBezTo>
                  <a:pt x="3479951" y="1474304"/>
                  <a:pt x="3437912" y="1468686"/>
                  <a:pt x="3611418" y="1477818"/>
                </a:cubicBezTo>
                <a:lnTo>
                  <a:pt x="3777673" y="1459345"/>
                </a:lnTo>
                <a:cubicBezTo>
                  <a:pt x="3879228" y="1446651"/>
                  <a:pt x="3826894" y="1452850"/>
                  <a:pt x="3934691" y="1440873"/>
                </a:cubicBezTo>
                <a:cubicBezTo>
                  <a:pt x="3979577" y="1429650"/>
                  <a:pt x="3974203" y="1429950"/>
                  <a:pt x="4027055" y="1422400"/>
                </a:cubicBezTo>
                <a:cubicBezTo>
                  <a:pt x="4051627" y="1418890"/>
                  <a:pt x="4076461" y="1417244"/>
                  <a:pt x="4100945" y="1413163"/>
                </a:cubicBezTo>
                <a:cubicBezTo>
                  <a:pt x="4113467" y="1411076"/>
                  <a:pt x="4125732" y="1407575"/>
                  <a:pt x="4137891" y="1403927"/>
                </a:cubicBezTo>
                <a:cubicBezTo>
                  <a:pt x="4156542" y="1398332"/>
                  <a:pt x="4193309" y="1385454"/>
                  <a:pt x="4193309" y="1385454"/>
                </a:cubicBezTo>
                <a:cubicBezTo>
                  <a:pt x="4202545" y="1376218"/>
                  <a:pt x="4210983" y="1366107"/>
                  <a:pt x="4221018" y="1357745"/>
                </a:cubicBezTo>
                <a:cubicBezTo>
                  <a:pt x="4229546" y="1350639"/>
                  <a:pt x="4241792" y="1347941"/>
                  <a:pt x="4248727" y="1339273"/>
                </a:cubicBezTo>
                <a:cubicBezTo>
                  <a:pt x="4254809" y="1331670"/>
                  <a:pt x="4253610" y="1320271"/>
                  <a:pt x="4257964" y="1311563"/>
                </a:cubicBezTo>
                <a:cubicBezTo>
                  <a:pt x="4293775" y="1239939"/>
                  <a:pt x="4262454" y="1325796"/>
                  <a:pt x="4285673" y="1256145"/>
                </a:cubicBezTo>
                <a:cubicBezTo>
                  <a:pt x="4282594" y="1213042"/>
                  <a:pt x="4281485" y="1169753"/>
                  <a:pt x="4276436" y="1126836"/>
                </a:cubicBezTo>
                <a:cubicBezTo>
                  <a:pt x="4274571" y="1110986"/>
                  <a:pt x="4254972" y="1072591"/>
                  <a:pt x="4248727" y="1062182"/>
                </a:cubicBezTo>
                <a:cubicBezTo>
                  <a:pt x="4237304" y="1043144"/>
                  <a:pt x="4224097" y="1025236"/>
                  <a:pt x="4211782" y="1006763"/>
                </a:cubicBezTo>
                <a:cubicBezTo>
                  <a:pt x="4205624" y="997527"/>
                  <a:pt x="4202545" y="985211"/>
                  <a:pt x="4193309" y="979054"/>
                </a:cubicBezTo>
                <a:cubicBezTo>
                  <a:pt x="4184073" y="972897"/>
                  <a:pt x="4174128" y="967688"/>
                  <a:pt x="4165600" y="960582"/>
                </a:cubicBezTo>
                <a:cubicBezTo>
                  <a:pt x="4155565" y="952220"/>
                  <a:pt x="4146253" y="942908"/>
                  <a:pt x="4137891" y="932873"/>
                </a:cubicBezTo>
                <a:cubicBezTo>
                  <a:pt x="4130784" y="924345"/>
                  <a:pt x="4128086" y="912098"/>
                  <a:pt x="4119418" y="905163"/>
                </a:cubicBezTo>
                <a:cubicBezTo>
                  <a:pt x="4111816" y="899081"/>
                  <a:pt x="4100945" y="899006"/>
                  <a:pt x="4091709" y="895927"/>
                </a:cubicBezTo>
                <a:cubicBezTo>
                  <a:pt x="4027227" y="831445"/>
                  <a:pt x="4098670" y="894626"/>
                  <a:pt x="4036291" y="858982"/>
                </a:cubicBezTo>
                <a:cubicBezTo>
                  <a:pt x="4022925" y="851345"/>
                  <a:pt x="4011033" y="841291"/>
                  <a:pt x="3999345" y="831273"/>
                </a:cubicBezTo>
                <a:cubicBezTo>
                  <a:pt x="3989427" y="822772"/>
                  <a:pt x="3982713" y="810486"/>
                  <a:pt x="3971636" y="803563"/>
                </a:cubicBezTo>
                <a:cubicBezTo>
                  <a:pt x="3957577" y="794776"/>
                  <a:pt x="3940849" y="791248"/>
                  <a:pt x="3925455" y="785091"/>
                </a:cubicBezTo>
                <a:cubicBezTo>
                  <a:pt x="3916218" y="775855"/>
                  <a:pt x="3908614" y="764628"/>
                  <a:pt x="3897745" y="757382"/>
                </a:cubicBezTo>
                <a:cubicBezTo>
                  <a:pt x="3889644" y="751981"/>
                  <a:pt x="3878744" y="752499"/>
                  <a:pt x="3870036" y="748145"/>
                </a:cubicBezTo>
                <a:cubicBezTo>
                  <a:pt x="3860107" y="743181"/>
                  <a:pt x="3851360" y="736125"/>
                  <a:pt x="3842327" y="729673"/>
                </a:cubicBezTo>
                <a:cubicBezTo>
                  <a:pt x="3829800" y="720725"/>
                  <a:pt x="3819151" y="708847"/>
                  <a:pt x="3805382" y="701963"/>
                </a:cubicBezTo>
                <a:cubicBezTo>
                  <a:pt x="3787966" y="693255"/>
                  <a:pt x="3749964" y="683491"/>
                  <a:pt x="3749964" y="683491"/>
                </a:cubicBezTo>
                <a:cubicBezTo>
                  <a:pt x="3734108" y="671600"/>
                  <a:pt x="3704214" y="648112"/>
                  <a:pt x="3685309" y="637309"/>
                </a:cubicBezTo>
                <a:cubicBezTo>
                  <a:pt x="3607757" y="592992"/>
                  <a:pt x="3683982" y="638385"/>
                  <a:pt x="3620655" y="609600"/>
                </a:cubicBezTo>
                <a:cubicBezTo>
                  <a:pt x="3595586" y="598205"/>
                  <a:pt x="3570377" y="586822"/>
                  <a:pt x="3546764" y="572654"/>
                </a:cubicBezTo>
                <a:cubicBezTo>
                  <a:pt x="3531370" y="563418"/>
                  <a:pt x="3516850" y="552537"/>
                  <a:pt x="3500582" y="544945"/>
                </a:cubicBezTo>
                <a:cubicBezTo>
                  <a:pt x="3470533" y="530922"/>
                  <a:pt x="3439676" y="518487"/>
                  <a:pt x="3408218" y="508000"/>
                </a:cubicBezTo>
                <a:cubicBezTo>
                  <a:pt x="3398982" y="504921"/>
                  <a:pt x="3389217" y="503117"/>
                  <a:pt x="3380509" y="498763"/>
                </a:cubicBezTo>
                <a:cubicBezTo>
                  <a:pt x="3370580" y="493799"/>
                  <a:pt x="3362729" y="485255"/>
                  <a:pt x="3352800" y="480291"/>
                </a:cubicBezTo>
                <a:cubicBezTo>
                  <a:pt x="3344092" y="475937"/>
                  <a:pt x="3333931" y="475134"/>
                  <a:pt x="3325091" y="471054"/>
                </a:cubicBezTo>
                <a:cubicBezTo>
                  <a:pt x="3293837" y="456629"/>
                  <a:pt x="3263515" y="440267"/>
                  <a:pt x="3232727" y="424873"/>
                </a:cubicBezTo>
                <a:cubicBezTo>
                  <a:pt x="3220412" y="418716"/>
                  <a:pt x="3208844" y="410754"/>
                  <a:pt x="3195782" y="406400"/>
                </a:cubicBezTo>
                <a:cubicBezTo>
                  <a:pt x="3138870" y="387428"/>
                  <a:pt x="3199608" y="409126"/>
                  <a:pt x="3131127" y="378691"/>
                </a:cubicBezTo>
                <a:cubicBezTo>
                  <a:pt x="3115976" y="371957"/>
                  <a:pt x="3099774" y="367633"/>
                  <a:pt x="3084945" y="360218"/>
                </a:cubicBezTo>
                <a:cubicBezTo>
                  <a:pt x="3075016" y="355254"/>
                  <a:pt x="3067380" y="346253"/>
                  <a:pt x="3057236" y="341745"/>
                </a:cubicBezTo>
                <a:cubicBezTo>
                  <a:pt x="3039442" y="333837"/>
                  <a:pt x="3020291" y="329431"/>
                  <a:pt x="3001818" y="323273"/>
                </a:cubicBezTo>
                <a:cubicBezTo>
                  <a:pt x="2962055" y="310019"/>
                  <a:pt x="2983569" y="316401"/>
                  <a:pt x="2937164" y="304800"/>
                </a:cubicBezTo>
                <a:cubicBezTo>
                  <a:pt x="2912534" y="292485"/>
                  <a:pt x="2888841" y="278081"/>
                  <a:pt x="2863273" y="267854"/>
                </a:cubicBezTo>
                <a:cubicBezTo>
                  <a:pt x="2838892" y="258102"/>
                  <a:pt x="2814709" y="247381"/>
                  <a:pt x="2789382" y="240145"/>
                </a:cubicBezTo>
                <a:cubicBezTo>
                  <a:pt x="2777176" y="236658"/>
                  <a:pt x="2764595" y="234557"/>
                  <a:pt x="2752436" y="230909"/>
                </a:cubicBezTo>
                <a:cubicBezTo>
                  <a:pt x="2639995" y="197177"/>
                  <a:pt x="2745232" y="224489"/>
                  <a:pt x="2660073" y="203200"/>
                </a:cubicBezTo>
                <a:cubicBezTo>
                  <a:pt x="2594093" y="159212"/>
                  <a:pt x="2626194" y="171638"/>
                  <a:pt x="2567709" y="157018"/>
                </a:cubicBezTo>
                <a:cubicBezTo>
                  <a:pt x="2555394" y="150860"/>
                  <a:pt x="2543419" y="143969"/>
                  <a:pt x="2530764" y="138545"/>
                </a:cubicBezTo>
                <a:cubicBezTo>
                  <a:pt x="2505914" y="127895"/>
                  <a:pt x="2483976" y="125493"/>
                  <a:pt x="2456873" y="120073"/>
                </a:cubicBezTo>
                <a:cubicBezTo>
                  <a:pt x="2438320" y="107704"/>
                  <a:pt x="2413525" y="89519"/>
                  <a:pt x="2392218" y="83127"/>
                </a:cubicBezTo>
                <a:cubicBezTo>
                  <a:pt x="2342145" y="68105"/>
                  <a:pt x="2177394" y="65035"/>
                  <a:pt x="2170545" y="64654"/>
                </a:cubicBezTo>
                <a:cubicBezTo>
                  <a:pt x="1815511" y="-6350"/>
                  <a:pt x="2109577" y="46543"/>
                  <a:pt x="1274618" y="36945"/>
                </a:cubicBezTo>
                <a:lnTo>
                  <a:pt x="1043709" y="27709"/>
                </a:lnTo>
                <a:cubicBezTo>
                  <a:pt x="991339" y="25215"/>
                  <a:pt x="939067" y="20854"/>
                  <a:pt x="886691" y="18473"/>
                </a:cubicBezTo>
                <a:lnTo>
                  <a:pt x="637309" y="9236"/>
                </a:lnTo>
                <a:lnTo>
                  <a:pt x="415636" y="0"/>
                </a:lnTo>
                <a:cubicBezTo>
                  <a:pt x="341745" y="3079"/>
                  <a:pt x="267717" y="3773"/>
                  <a:pt x="193964" y="9236"/>
                </a:cubicBezTo>
                <a:cubicBezTo>
                  <a:pt x="166716" y="11254"/>
                  <a:pt x="161824" y="25306"/>
                  <a:pt x="138545" y="36945"/>
                </a:cubicBezTo>
                <a:cubicBezTo>
                  <a:pt x="129837" y="41299"/>
                  <a:pt x="119544" y="41828"/>
                  <a:pt x="110836" y="46182"/>
                </a:cubicBezTo>
                <a:cubicBezTo>
                  <a:pt x="39216" y="81992"/>
                  <a:pt x="125066" y="50673"/>
                  <a:pt x="55418" y="73891"/>
                </a:cubicBezTo>
                <a:lnTo>
                  <a:pt x="27709" y="157018"/>
                </a:lnTo>
                <a:lnTo>
                  <a:pt x="18473" y="184727"/>
                </a:lnTo>
                <a:cubicBezTo>
                  <a:pt x="40839" y="251828"/>
                  <a:pt x="0" y="230909"/>
                  <a:pt x="0" y="24938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3508624" y="3796145"/>
            <a:ext cx="3400176" cy="1442632"/>
          </a:xfrm>
          <a:custGeom>
            <a:avLst/>
            <a:gdLst>
              <a:gd name="connsiteX0" fmla="*/ 1194 w 3400176"/>
              <a:gd name="connsiteY0" fmla="*/ 101600 h 1442632"/>
              <a:gd name="connsiteX1" fmla="*/ 19667 w 3400176"/>
              <a:gd name="connsiteY1" fmla="*/ 147782 h 1442632"/>
              <a:gd name="connsiteX2" fmla="*/ 38140 w 3400176"/>
              <a:gd name="connsiteY2" fmla="*/ 230910 h 1442632"/>
              <a:gd name="connsiteX3" fmla="*/ 19667 w 3400176"/>
              <a:gd name="connsiteY3" fmla="*/ 258619 h 1442632"/>
              <a:gd name="connsiteX4" fmla="*/ 65849 w 3400176"/>
              <a:gd name="connsiteY4" fmla="*/ 304800 h 1442632"/>
              <a:gd name="connsiteX5" fmla="*/ 93558 w 3400176"/>
              <a:gd name="connsiteY5" fmla="*/ 323273 h 1442632"/>
              <a:gd name="connsiteX6" fmla="*/ 148976 w 3400176"/>
              <a:gd name="connsiteY6" fmla="*/ 341746 h 1442632"/>
              <a:gd name="connsiteX7" fmla="*/ 176685 w 3400176"/>
              <a:gd name="connsiteY7" fmla="*/ 332510 h 1442632"/>
              <a:gd name="connsiteX8" fmla="*/ 232103 w 3400176"/>
              <a:gd name="connsiteY8" fmla="*/ 350982 h 1442632"/>
              <a:gd name="connsiteX9" fmla="*/ 305994 w 3400176"/>
              <a:gd name="connsiteY9" fmla="*/ 378691 h 1442632"/>
              <a:gd name="connsiteX10" fmla="*/ 370649 w 3400176"/>
              <a:gd name="connsiteY10" fmla="*/ 406400 h 1442632"/>
              <a:gd name="connsiteX11" fmla="*/ 426067 w 3400176"/>
              <a:gd name="connsiteY11" fmla="*/ 434110 h 1442632"/>
              <a:gd name="connsiteX12" fmla="*/ 453776 w 3400176"/>
              <a:gd name="connsiteY12" fmla="*/ 452582 h 1442632"/>
              <a:gd name="connsiteX13" fmla="*/ 509194 w 3400176"/>
              <a:gd name="connsiteY13" fmla="*/ 471055 h 1442632"/>
              <a:gd name="connsiteX14" fmla="*/ 592321 w 3400176"/>
              <a:gd name="connsiteY14" fmla="*/ 508000 h 1442632"/>
              <a:gd name="connsiteX15" fmla="*/ 620031 w 3400176"/>
              <a:gd name="connsiteY15" fmla="*/ 517237 h 1442632"/>
              <a:gd name="connsiteX16" fmla="*/ 647740 w 3400176"/>
              <a:gd name="connsiteY16" fmla="*/ 535710 h 1442632"/>
              <a:gd name="connsiteX17" fmla="*/ 703158 w 3400176"/>
              <a:gd name="connsiteY17" fmla="*/ 554182 h 1442632"/>
              <a:gd name="connsiteX18" fmla="*/ 777049 w 3400176"/>
              <a:gd name="connsiteY18" fmla="*/ 591128 h 1442632"/>
              <a:gd name="connsiteX19" fmla="*/ 832467 w 3400176"/>
              <a:gd name="connsiteY19" fmla="*/ 609600 h 1442632"/>
              <a:gd name="connsiteX20" fmla="*/ 860176 w 3400176"/>
              <a:gd name="connsiteY20" fmla="*/ 618837 h 1442632"/>
              <a:gd name="connsiteX21" fmla="*/ 897121 w 3400176"/>
              <a:gd name="connsiteY21" fmla="*/ 628073 h 1442632"/>
              <a:gd name="connsiteX22" fmla="*/ 961776 w 3400176"/>
              <a:gd name="connsiteY22" fmla="*/ 665019 h 1442632"/>
              <a:gd name="connsiteX23" fmla="*/ 998721 w 3400176"/>
              <a:gd name="connsiteY23" fmla="*/ 674255 h 1442632"/>
              <a:gd name="connsiteX24" fmla="*/ 1091085 w 3400176"/>
              <a:gd name="connsiteY24" fmla="*/ 701964 h 1442632"/>
              <a:gd name="connsiteX25" fmla="*/ 1164976 w 3400176"/>
              <a:gd name="connsiteY25" fmla="*/ 729673 h 1442632"/>
              <a:gd name="connsiteX26" fmla="*/ 1220394 w 3400176"/>
              <a:gd name="connsiteY26" fmla="*/ 748146 h 1442632"/>
              <a:gd name="connsiteX27" fmla="*/ 1506721 w 3400176"/>
              <a:gd name="connsiteY27" fmla="*/ 766619 h 1442632"/>
              <a:gd name="connsiteX28" fmla="*/ 1691449 w 3400176"/>
              <a:gd name="connsiteY28" fmla="*/ 785091 h 1442632"/>
              <a:gd name="connsiteX29" fmla="*/ 1765340 w 3400176"/>
              <a:gd name="connsiteY29" fmla="*/ 794328 h 1442632"/>
              <a:gd name="connsiteX30" fmla="*/ 1802285 w 3400176"/>
              <a:gd name="connsiteY30" fmla="*/ 803564 h 1442632"/>
              <a:gd name="connsiteX31" fmla="*/ 1913121 w 3400176"/>
              <a:gd name="connsiteY31" fmla="*/ 822037 h 1442632"/>
              <a:gd name="connsiteX32" fmla="*/ 1968540 w 3400176"/>
              <a:gd name="connsiteY32" fmla="*/ 840510 h 1442632"/>
              <a:gd name="connsiteX33" fmla="*/ 2051667 w 3400176"/>
              <a:gd name="connsiteY33" fmla="*/ 868219 h 1442632"/>
              <a:gd name="connsiteX34" fmla="*/ 2079376 w 3400176"/>
              <a:gd name="connsiteY34" fmla="*/ 877455 h 1442632"/>
              <a:gd name="connsiteX35" fmla="*/ 2051667 w 3400176"/>
              <a:gd name="connsiteY35" fmla="*/ 979055 h 1442632"/>
              <a:gd name="connsiteX36" fmla="*/ 2014721 w 3400176"/>
              <a:gd name="connsiteY36" fmla="*/ 1034473 h 1442632"/>
              <a:gd name="connsiteX37" fmla="*/ 1977776 w 3400176"/>
              <a:gd name="connsiteY37" fmla="*/ 1080655 h 1442632"/>
              <a:gd name="connsiteX38" fmla="*/ 1959303 w 3400176"/>
              <a:gd name="connsiteY38" fmla="*/ 1108364 h 1442632"/>
              <a:gd name="connsiteX39" fmla="*/ 1903885 w 3400176"/>
              <a:gd name="connsiteY39" fmla="*/ 1145310 h 1442632"/>
              <a:gd name="connsiteX40" fmla="*/ 1885412 w 3400176"/>
              <a:gd name="connsiteY40" fmla="*/ 1173019 h 1442632"/>
              <a:gd name="connsiteX41" fmla="*/ 1857703 w 3400176"/>
              <a:gd name="connsiteY41" fmla="*/ 1182255 h 1442632"/>
              <a:gd name="connsiteX42" fmla="*/ 1839231 w 3400176"/>
              <a:gd name="connsiteY42" fmla="*/ 1237673 h 1442632"/>
              <a:gd name="connsiteX43" fmla="*/ 1857703 w 3400176"/>
              <a:gd name="connsiteY43" fmla="*/ 1339273 h 1442632"/>
              <a:gd name="connsiteX44" fmla="*/ 1913121 w 3400176"/>
              <a:gd name="connsiteY44" fmla="*/ 1376219 h 1442632"/>
              <a:gd name="connsiteX45" fmla="*/ 1987012 w 3400176"/>
              <a:gd name="connsiteY45" fmla="*/ 1403928 h 1442632"/>
              <a:gd name="connsiteX46" fmla="*/ 2301049 w 3400176"/>
              <a:gd name="connsiteY46" fmla="*/ 1413164 h 1442632"/>
              <a:gd name="connsiteX47" fmla="*/ 2476540 w 3400176"/>
              <a:gd name="connsiteY47" fmla="*/ 1394691 h 1442632"/>
              <a:gd name="connsiteX48" fmla="*/ 2624321 w 3400176"/>
              <a:gd name="connsiteY48" fmla="*/ 1385455 h 1442632"/>
              <a:gd name="connsiteX49" fmla="*/ 2679740 w 3400176"/>
              <a:gd name="connsiteY49" fmla="*/ 1376219 h 1442632"/>
              <a:gd name="connsiteX50" fmla="*/ 2725921 w 3400176"/>
              <a:gd name="connsiteY50" fmla="*/ 1366982 h 1442632"/>
              <a:gd name="connsiteX51" fmla="*/ 2790576 w 3400176"/>
              <a:gd name="connsiteY51" fmla="*/ 1357746 h 1442632"/>
              <a:gd name="connsiteX52" fmla="*/ 2855231 w 3400176"/>
              <a:gd name="connsiteY52" fmla="*/ 1339273 h 1442632"/>
              <a:gd name="connsiteX53" fmla="*/ 2901412 w 3400176"/>
              <a:gd name="connsiteY53" fmla="*/ 1330037 h 1442632"/>
              <a:gd name="connsiteX54" fmla="*/ 2956831 w 3400176"/>
              <a:gd name="connsiteY54" fmla="*/ 1311564 h 1442632"/>
              <a:gd name="connsiteX55" fmla="*/ 3039958 w 3400176"/>
              <a:gd name="connsiteY55" fmla="*/ 1265382 h 1442632"/>
              <a:gd name="connsiteX56" fmla="*/ 3067667 w 3400176"/>
              <a:gd name="connsiteY56" fmla="*/ 1237673 h 1442632"/>
              <a:gd name="connsiteX57" fmla="*/ 3123085 w 3400176"/>
              <a:gd name="connsiteY57" fmla="*/ 1200728 h 1442632"/>
              <a:gd name="connsiteX58" fmla="*/ 3150794 w 3400176"/>
              <a:gd name="connsiteY58" fmla="*/ 1173019 h 1442632"/>
              <a:gd name="connsiteX59" fmla="*/ 3206212 w 3400176"/>
              <a:gd name="connsiteY59" fmla="*/ 1136073 h 1442632"/>
              <a:gd name="connsiteX60" fmla="*/ 3243158 w 3400176"/>
              <a:gd name="connsiteY60" fmla="*/ 1080655 h 1442632"/>
              <a:gd name="connsiteX61" fmla="*/ 3270867 w 3400176"/>
              <a:gd name="connsiteY61" fmla="*/ 1052946 h 1442632"/>
              <a:gd name="connsiteX62" fmla="*/ 3307812 w 3400176"/>
              <a:gd name="connsiteY62" fmla="*/ 997528 h 1442632"/>
              <a:gd name="connsiteX63" fmla="*/ 3326285 w 3400176"/>
              <a:gd name="connsiteY63" fmla="*/ 969819 h 1442632"/>
              <a:gd name="connsiteX64" fmla="*/ 3344758 w 3400176"/>
              <a:gd name="connsiteY64" fmla="*/ 942110 h 1442632"/>
              <a:gd name="connsiteX65" fmla="*/ 3353994 w 3400176"/>
              <a:gd name="connsiteY65" fmla="*/ 914400 h 1442632"/>
              <a:gd name="connsiteX66" fmla="*/ 3372467 w 3400176"/>
              <a:gd name="connsiteY66" fmla="*/ 886691 h 1442632"/>
              <a:gd name="connsiteX67" fmla="*/ 3390940 w 3400176"/>
              <a:gd name="connsiteY67" fmla="*/ 831273 h 1442632"/>
              <a:gd name="connsiteX68" fmla="*/ 3400176 w 3400176"/>
              <a:gd name="connsiteY68" fmla="*/ 803564 h 1442632"/>
              <a:gd name="connsiteX69" fmla="*/ 3381703 w 3400176"/>
              <a:gd name="connsiteY69" fmla="*/ 646546 h 1442632"/>
              <a:gd name="connsiteX70" fmla="*/ 3307812 w 3400176"/>
              <a:gd name="connsiteY70" fmla="*/ 600364 h 1442632"/>
              <a:gd name="connsiteX71" fmla="*/ 3224685 w 3400176"/>
              <a:gd name="connsiteY71" fmla="*/ 572655 h 1442632"/>
              <a:gd name="connsiteX72" fmla="*/ 3196976 w 3400176"/>
              <a:gd name="connsiteY72" fmla="*/ 563419 h 1442632"/>
              <a:gd name="connsiteX73" fmla="*/ 3076903 w 3400176"/>
              <a:gd name="connsiteY73" fmla="*/ 554182 h 1442632"/>
              <a:gd name="connsiteX74" fmla="*/ 3012249 w 3400176"/>
              <a:gd name="connsiteY74" fmla="*/ 544946 h 1442632"/>
              <a:gd name="connsiteX75" fmla="*/ 2938358 w 3400176"/>
              <a:gd name="connsiteY75" fmla="*/ 526473 h 1442632"/>
              <a:gd name="connsiteX76" fmla="*/ 2892176 w 3400176"/>
              <a:gd name="connsiteY76" fmla="*/ 508000 h 1442632"/>
              <a:gd name="connsiteX77" fmla="*/ 2818285 w 3400176"/>
              <a:gd name="connsiteY77" fmla="*/ 489528 h 1442632"/>
              <a:gd name="connsiteX78" fmla="*/ 2781340 w 3400176"/>
              <a:gd name="connsiteY78" fmla="*/ 471055 h 1442632"/>
              <a:gd name="connsiteX79" fmla="*/ 2753631 w 3400176"/>
              <a:gd name="connsiteY79" fmla="*/ 452582 h 1442632"/>
              <a:gd name="connsiteX80" fmla="*/ 2707449 w 3400176"/>
              <a:gd name="connsiteY80" fmla="*/ 443346 h 1442632"/>
              <a:gd name="connsiteX81" fmla="*/ 2679740 w 3400176"/>
              <a:gd name="connsiteY81" fmla="*/ 434110 h 1442632"/>
              <a:gd name="connsiteX82" fmla="*/ 2596612 w 3400176"/>
              <a:gd name="connsiteY82" fmla="*/ 397164 h 1442632"/>
              <a:gd name="connsiteX83" fmla="*/ 2541194 w 3400176"/>
              <a:gd name="connsiteY83" fmla="*/ 378691 h 1442632"/>
              <a:gd name="connsiteX84" fmla="*/ 2513485 w 3400176"/>
              <a:gd name="connsiteY84" fmla="*/ 360219 h 1442632"/>
              <a:gd name="connsiteX85" fmla="*/ 2439594 w 3400176"/>
              <a:gd name="connsiteY85" fmla="*/ 341746 h 1442632"/>
              <a:gd name="connsiteX86" fmla="*/ 2356467 w 3400176"/>
              <a:gd name="connsiteY86" fmla="*/ 304800 h 1442632"/>
              <a:gd name="connsiteX87" fmla="*/ 2301049 w 3400176"/>
              <a:gd name="connsiteY87" fmla="*/ 286328 h 1442632"/>
              <a:gd name="connsiteX88" fmla="*/ 2236394 w 3400176"/>
              <a:gd name="connsiteY88" fmla="*/ 258619 h 1442632"/>
              <a:gd name="connsiteX89" fmla="*/ 2153267 w 3400176"/>
              <a:gd name="connsiteY89" fmla="*/ 240146 h 1442632"/>
              <a:gd name="connsiteX90" fmla="*/ 2097849 w 3400176"/>
              <a:gd name="connsiteY90" fmla="*/ 221673 h 1442632"/>
              <a:gd name="connsiteX91" fmla="*/ 2070140 w 3400176"/>
              <a:gd name="connsiteY91" fmla="*/ 203200 h 1442632"/>
              <a:gd name="connsiteX92" fmla="*/ 2005485 w 3400176"/>
              <a:gd name="connsiteY92" fmla="*/ 193964 h 1442632"/>
              <a:gd name="connsiteX93" fmla="*/ 1950067 w 3400176"/>
              <a:gd name="connsiteY93" fmla="*/ 175491 h 1442632"/>
              <a:gd name="connsiteX94" fmla="*/ 1885412 w 3400176"/>
              <a:gd name="connsiteY94" fmla="*/ 157019 h 1442632"/>
              <a:gd name="connsiteX95" fmla="*/ 1820758 w 3400176"/>
              <a:gd name="connsiteY95" fmla="*/ 129310 h 1442632"/>
              <a:gd name="connsiteX96" fmla="*/ 1746867 w 3400176"/>
              <a:gd name="connsiteY96" fmla="*/ 101600 h 1442632"/>
              <a:gd name="connsiteX97" fmla="*/ 1719158 w 3400176"/>
              <a:gd name="connsiteY97" fmla="*/ 92364 h 1442632"/>
              <a:gd name="connsiteX98" fmla="*/ 1599085 w 3400176"/>
              <a:gd name="connsiteY98" fmla="*/ 64655 h 1442632"/>
              <a:gd name="connsiteX99" fmla="*/ 1488249 w 3400176"/>
              <a:gd name="connsiteY99" fmla="*/ 55419 h 1442632"/>
              <a:gd name="connsiteX100" fmla="*/ 1266576 w 3400176"/>
              <a:gd name="connsiteY100" fmla="*/ 36946 h 1442632"/>
              <a:gd name="connsiteX101" fmla="*/ 1211158 w 3400176"/>
              <a:gd name="connsiteY101" fmla="*/ 27710 h 1442632"/>
              <a:gd name="connsiteX102" fmla="*/ 1063376 w 3400176"/>
              <a:gd name="connsiteY102" fmla="*/ 9237 h 1442632"/>
              <a:gd name="connsiteX103" fmla="*/ 693921 w 3400176"/>
              <a:gd name="connsiteY103" fmla="*/ 0 h 1442632"/>
              <a:gd name="connsiteX104" fmla="*/ 139740 w 3400176"/>
              <a:gd name="connsiteY104" fmla="*/ 9237 h 1442632"/>
              <a:gd name="connsiteX105" fmla="*/ 84321 w 3400176"/>
              <a:gd name="connsiteY105" fmla="*/ 27710 h 1442632"/>
              <a:gd name="connsiteX106" fmla="*/ 56612 w 3400176"/>
              <a:gd name="connsiteY106" fmla="*/ 46182 h 1442632"/>
              <a:gd name="connsiteX107" fmla="*/ 1194 w 3400176"/>
              <a:gd name="connsiteY107" fmla="*/ 101600 h 1442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400176" h="1442632">
                <a:moveTo>
                  <a:pt x="1194" y="101600"/>
                </a:moveTo>
                <a:cubicBezTo>
                  <a:pt x="-4963" y="118533"/>
                  <a:pt x="14424" y="132053"/>
                  <a:pt x="19667" y="147782"/>
                </a:cubicBezTo>
                <a:cubicBezTo>
                  <a:pt x="26186" y="167340"/>
                  <a:pt x="34481" y="212619"/>
                  <a:pt x="38140" y="230910"/>
                </a:cubicBezTo>
                <a:cubicBezTo>
                  <a:pt x="31982" y="240146"/>
                  <a:pt x="21492" y="247669"/>
                  <a:pt x="19667" y="258619"/>
                </a:cubicBezTo>
                <a:cubicBezTo>
                  <a:pt x="14293" y="290860"/>
                  <a:pt x="47014" y="294037"/>
                  <a:pt x="65849" y="304800"/>
                </a:cubicBezTo>
                <a:cubicBezTo>
                  <a:pt x="75487" y="310307"/>
                  <a:pt x="83414" y="318764"/>
                  <a:pt x="93558" y="323273"/>
                </a:cubicBezTo>
                <a:cubicBezTo>
                  <a:pt x="111352" y="331181"/>
                  <a:pt x="148976" y="341746"/>
                  <a:pt x="148976" y="341746"/>
                </a:cubicBezTo>
                <a:cubicBezTo>
                  <a:pt x="158212" y="338667"/>
                  <a:pt x="167009" y="331435"/>
                  <a:pt x="176685" y="332510"/>
                </a:cubicBezTo>
                <a:cubicBezTo>
                  <a:pt x="196038" y="334660"/>
                  <a:pt x="213630" y="344824"/>
                  <a:pt x="232103" y="350982"/>
                </a:cubicBezTo>
                <a:cubicBezTo>
                  <a:pt x="262557" y="361133"/>
                  <a:pt x="272883" y="363975"/>
                  <a:pt x="305994" y="378691"/>
                </a:cubicBezTo>
                <a:cubicBezTo>
                  <a:pt x="374478" y="409128"/>
                  <a:pt x="313734" y="387429"/>
                  <a:pt x="370649" y="406400"/>
                </a:cubicBezTo>
                <a:cubicBezTo>
                  <a:pt x="450050" y="459335"/>
                  <a:pt x="349595" y="395874"/>
                  <a:pt x="426067" y="434110"/>
                </a:cubicBezTo>
                <a:cubicBezTo>
                  <a:pt x="435996" y="439074"/>
                  <a:pt x="443632" y="448074"/>
                  <a:pt x="453776" y="452582"/>
                </a:cubicBezTo>
                <a:cubicBezTo>
                  <a:pt x="471570" y="460490"/>
                  <a:pt x="509194" y="471055"/>
                  <a:pt x="509194" y="471055"/>
                </a:cubicBezTo>
                <a:cubicBezTo>
                  <a:pt x="553105" y="500330"/>
                  <a:pt x="526370" y="486017"/>
                  <a:pt x="592321" y="508000"/>
                </a:cubicBezTo>
                <a:cubicBezTo>
                  <a:pt x="601558" y="511079"/>
                  <a:pt x="611930" y="511836"/>
                  <a:pt x="620031" y="517237"/>
                </a:cubicBezTo>
                <a:cubicBezTo>
                  <a:pt x="629267" y="523395"/>
                  <a:pt x="637596" y="531202"/>
                  <a:pt x="647740" y="535710"/>
                </a:cubicBezTo>
                <a:cubicBezTo>
                  <a:pt x="665534" y="543618"/>
                  <a:pt x="703158" y="554182"/>
                  <a:pt x="703158" y="554182"/>
                </a:cubicBezTo>
                <a:cubicBezTo>
                  <a:pt x="746875" y="597899"/>
                  <a:pt x="712161" y="573431"/>
                  <a:pt x="777049" y="591128"/>
                </a:cubicBezTo>
                <a:cubicBezTo>
                  <a:pt x="795835" y="596251"/>
                  <a:pt x="813994" y="603442"/>
                  <a:pt x="832467" y="609600"/>
                </a:cubicBezTo>
                <a:cubicBezTo>
                  <a:pt x="841703" y="612679"/>
                  <a:pt x="850731" y="616476"/>
                  <a:pt x="860176" y="618837"/>
                </a:cubicBezTo>
                <a:lnTo>
                  <a:pt x="897121" y="628073"/>
                </a:lnTo>
                <a:cubicBezTo>
                  <a:pt x="920088" y="643384"/>
                  <a:pt x="934994" y="654975"/>
                  <a:pt x="961776" y="665019"/>
                </a:cubicBezTo>
                <a:cubicBezTo>
                  <a:pt x="973662" y="669476"/>
                  <a:pt x="986562" y="670607"/>
                  <a:pt x="998721" y="674255"/>
                </a:cubicBezTo>
                <a:cubicBezTo>
                  <a:pt x="1111156" y="707985"/>
                  <a:pt x="1005931" y="680676"/>
                  <a:pt x="1091085" y="701964"/>
                </a:cubicBezTo>
                <a:cubicBezTo>
                  <a:pt x="1153028" y="732935"/>
                  <a:pt x="1102095" y="710809"/>
                  <a:pt x="1164976" y="729673"/>
                </a:cubicBezTo>
                <a:cubicBezTo>
                  <a:pt x="1183627" y="735268"/>
                  <a:pt x="1200962" y="746892"/>
                  <a:pt x="1220394" y="748146"/>
                </a:cubicBezTo>
                <a:cubicBezTo>
                  <a:pt x="1315836" y="754304"/>
                  <a:pt x="1411473" y="757960"/>
                  <a:pt x="1506721" y="766619"/>
                </a:cubicBezTo>
                <a:cubicBezTo>
                  <a:pt x="1601195" y="775207"/>
                  <a:pt x="1603128" y="774700"/>
                  <a:pt x="1691449" y="785091"/>
                </a:cubicBezTo>
                <a:cubicBezTo>
                  <a:pt x="1716101" y="787991"/>
                  <a:pt x="1740856" y="790247"/>
                  <a:pt x="1765340" y="794328"/>
                </a:cubicBezTo>
                <a:cubicBezTo>
                  <a:pt x="1777861" y="796415"/>
                  <a:pt x="1789796" y="801293"/>
                  <a:pt x="1802285" y="803564"/>
                </a:cubicBezTo>
                <a:cubicBezTo>
                  <a:pt x="1841948" y="810775"/>
                  <a:pt x="1874820" y="811591"/>
                  <a:pt x="1913121" y="822037"/>
                </a:cubicBezTo>
                <a:cubicBezTo>
                  <a:pt x="1931907" y="827161"/>
                  <a:pt x="1950067" y="834352"/>
                  <a:pt x="1968540" y="840510"/>
                </a:cubicBezTo>
                <a:lnTo>
                  <a:pt x="2051667" y="868219"/>
                </a:lnTo>
                <a:lnTo>
                  <a:pt x="2079376" y="877455"/>
                </a:lnTo>
                <a:cubicBezTo>
                  <a:pt x="2074419" y="902241"/>
                  <a:pt x="2065061" y="958965"/>
                  <a:pt x="2051667" y="979055"/>
                </a:cubicBezTo>
                <a:lnTo>
                  <a:pt x="2014721" y="1034473"/>
                </a:lnTo>
                <a:cubicBezTo>
                  <a:pt x="1996741" y="1088416"/>
                  <a:pt x="2019553" y="1038878"/>
                  <a:pt x="1977776" y="1080655"/>
                </a:cubicBezTo>
                <a:cubicBezTo>
                  <a:pt x="1969927" y="1088504"/>
                  <a:pt x="1967657" y="1101054"/>
                  <a:pt x="1959303" y="1108364"/>
                </a:cubicBezTo>
                <a:cubicBezTo>
                  <a:pt x="1942595" y="1122984"/>
                  <a:pt x="1903885" y="1145310"/>
                  <a:pt x="1903885" y="1145310"/>
                </a:cubicBezTo>
                <a:cubicBezTo>
                  <a:pt x="1897727" y="1154546"/>
                  <a:pt x="1894080" y="1166084"/>
                  <a:pt x="1885412" y="1173019"/>
                </a:cubicBezTo>
                <a:cubicBezTo>
                  <a:pt x="1877809" y="1179101"/>
                  <a:pt x="1863362" y="1174333"/>
                  <a:pt x="1857703" y="1182255"/>
                </a:cubicBezTo>
                <a:cubicBezTo>
                  <a:pt x="1846385" y="1198100"/>
                  <a:pt x="1839231" y="1237673"/>
                  <a:pt x="1839231" y="1237673"/>
                </a:cubicBezTo>
                <a:cubicBezTo>
                  <a:pt x="1839622" y="1240803"/>
                  <a:pt x="1844561" y="1319559"/>
                  <a:pt x="1857703" y="1339273"/>
                </a:cubicBezTo>
                <a:cubicBezTo>
                  <a:pt x="1880933" y="1374119"/>
                  <a:pt x="1881490" y="1362663"/>
                  <a:pt x="1913121" y="1376219"/>
                </a:cubicBezTo>
                <a:cubicBezTo>
                  <a:pt x="1980738" y="1405197"/>
                  <a:pt x="1918901" y="1386899"/>
                  <a:pt x="1987012" y="1403928"/>
                </a:cubicBezTo>
                <a:cubicBezTo>
                  <a:pt x="2092856" y="1474488"/>
                  <a:pt x="2014982" y="1430328"/>
                  <a:pt x="2301049" y="1413164"/>
                </a:cubicBezTo>
                <a:cubicBezTo>
                  <a:pt x="2359764" y="1409641"/>
                  <a:pt x="2417834" y="1398360"/>
                  <a:pt x="2476540" y="1394691"/>
                </a:cubicBezTo>
                <a:lnTo>
                  <a:pt x="2624321" y="1385455"/>
                </a:lnTo>
                <a:lnTo>
                  <a:pt x="2679740" y="1376219"/>
                </a:lnTo>
                <a:cubicBezTo>
                  <a:pt x="2695185" y="1373411"/>
                  <a:pt x="2710436" y="1369563"/>
                  <a:pt x="2725921" y="1366982"/>
                </a:cubicBezTo>
                <a:cubicBezTo>
                  <a:pt x="2747395" y="1363403"/>
                  <a:pt x="2769157" y="1361640"/>
                  <a:pt x="2790576" y="1357746"/>
                </a:cubicBezTo>
                <a:cubicBezTo>
                  <a:pt x="2853925" y="1346228"/>
                  <a:pt x="2802471" y="1352463"/>
                  <a:pt x="2855231" y="1339273"/>
                </a:cubicBezTo>
                <a:cubicBezTo>
                  <a:pt x="2870461" y="1335466"/>
                  <a:pt x="2886267" y="1334168"/>
                  <a:pt x="2901412" y="1330037"/>
                </a:cubicBezTo>
                <a:cubicBezTo>
                  <a:pt x="2920198" y="1324914"/>
                  <a:pt x="2956831" y="1311564"/>
                  <a:pt x="2956831" y="1311564"/>
                </a:cubicBezTo>
                <a:cubicBezTo>
                  <a:pt x="3020350" y="1269218"/>
                  <a:pt x="2991187" y="1281640"/>
                  <a:pt x="3039958" y="1265382"/>
                </a:cubicBezTo>
                <a:cubicBezTo>
                  <a:pt x="3049194" y="1256146"/>
                  <a:pt x="3057356" y="1245692"/>
                  <a:pt x="3067667" y="1237673"/>
                </a:cubicBezTo>
                <a:cubicBezTo>
                  <a:pt x="3085192" y="1224043"/>
                  <a:pt x="3107386" y="1216427"/>
                  <a:pt x="3123085" y="1200728"/>
                </a:cubicBezTo>
                <a:cubicBezTo>
                  <a:pt x="3132321" y="1191492"/>
                  <a:pt x="3140483" y="1181038"/>
                  <a:pt x="3150794" y="1173019"/>
                </a:cubicBezTo>
                <a:cubicBezTo>
                  <a:pt x="3168319" y="1159389"/>
                  <a:pt x="3206212" y="1136073"/>
                  <a:pt x="3206212" y="1136073"/>
                </a:cubicBezTo>
                <a:cubicBezTo>
                  <a:pt x="3218527" y="1117600"/>
                  <a:pt x="3227459" y="1096354"/>
                  <a:pt x="3243158" y="1080655"/>
                </a:cubicBezTo>
                <a:cubicBezTo>
                  <a:pt x="3252394" y="1071419"/>
                  <a:pt x="3262848" y="1063257"/>
                  <a:pt x="3270867" y="1052946"/>
                </a:cubicBezTo>
                <a:cubicBezTo>
                  <a:pt x="3284497" y="1035421"/>
                  <a:pt x="3295497" y="1016001"/>
                  <a:pt x="3307812" y="997528"/>
                </a:cubicBezTo>
                <a:lnTo>
                  <a:pt x="3326285" y="969819"/>
                </a:lnTo>
                <a:lnTo>
                  <a:pt x="3344758" y="942110"/>
                </a:lnTo>
                <a:cubicBezTo>
                  <a:pt x="3347837" y="932873"/>
                  <a:pt x="3349640" y="923108"/>
                  <a:pt x="3353994" y="914400"/>
                </a:cubicBezTo>
                <a:cubicBezTo>
                  <a:pt x="3358958" y="904471"/>
                  <a:pt x="3367958" y="896835"/>
                  <a:pt x="3372467" y="886691"/>
                </a:cubicBezTo>
                <a:cubicBezTo>
                  <a:pt x="3380375" y="868897"/>
                  <a:pt x="3384782" y="849746"/>
                  <a:pt x="3390940" y="831273"/>
                </a:cubicBezTo>
                <a:lnTo>
                  <a:pt x="3400176" y="803564"/>
                </a:lnTo>
                <a:cubicBezTo>
                  <a:pt x="3398715" y="783113"/>
                  <a:pt x="3402698" y="688536"/>
                  <a:pt x="3381703" y="646546"/>
                </a:cubicBezTo>
                <a:cubicBezTo>
                  <a:pt x="3361211" y="605562"/>
                  <a:pt x="3358359" y="617213"/>
                  <a:pt x="3307812" y="600364"/>
                </a:cubicBezTo>
                <a:lnTo>
                  <a:pt x="3224685" y="572655"/>
                </a:lnTo>
                <a:cubicBezTo>
                  <a:pt x="3215449" y="569576"/>
                  <a:pt x="3206683" y="564166"/>
                  <a:pt x="3196976" y="563419"/>
                </a:cubicBezTo>
                <a:cubicBezTo>
                  <a:pt x="3156952" y="560340"/>
                  <a:pt x="3116846" y="558176"/>
                  <a:pt x="3076903" y="554182"/>
                </a:cubicBezTo>
                <a:cubicBezTo>
                  <a:pt x="3055241" y="552016"/>
                  <a:pt x="3033723" y="548525"/>
                  <a:pt x="3012249" y="544946"/>
                </a:cubicBezTo>
                <a:cubicBezTo>
                  <a:pt x="2979169" y="539433"/>
                  <a:pt x="2966914" y="537182"/>
                  <a:pt x="2938358" y="526473"/>
                </a:cubicBezTo>
                <a:cubicBezTo>
                  <a:pt x="2922834" y="520651"/>
                  <a:pt x="2908023" y="512876"/>
                  <a:pt x="2892176" y="508000"/>
                </a:cubicBezTo>
                <a:cubicBezTo>
                  <a:pt x="2867910" y="500534"/>
                  <a:pt x="2818285" y="489528"/>
                  <a:pt x="2818285" y="489528"/>
                </a:cubicBezTo>
                <a:cubicBezTo>
                  <a:pt x="2805970" y="483370"/>
                  <a:pt x="2793294" y="477886"/>
                  <a:pt x="2781340" y="471055"/>
                </a:cubicBezTo>
                <a:cubicBezTo>
                  <a:pt x="2771702" y="465547"/>
                  <a:pt x="2764025" y="456480"/>
                  <a:pt x="2753631" y="452582"/>
                </a:cubicBezTo>
                <a:cubicBezTo>
                  <a:pt x="2738932" y="447070"/>
                  <a:pt x="2722679" y="447153"/>
                  <a:pt x="2707449" y="443346"/>
                </a:cubicBezTo>
                <a:cubicBezTo>
                  <a:pt x="2698004" y="440985"/>
                  <a:pt x="2688976" y="437189"/>
                  <a:pt x="2679740" y="434110"/>
                </a:cubicBezTo>
                <a:cubicBezTo>
                  <a:pt x="2635830" y="404836"/>
                  <a:pt x="2662561" y="419147"/>
                  <a:pt x="2596612" y="397164"/>
                </a:cubicBezTo>
                <a:cubicBezTo>
                  <a:pt x="2596607" y="397162"/>
                  <a:pt x="2541198" y="378694"/>
                  <a:pt x="2541194" y="378691"/>
                </a:cubicBezTo>
                <a:cubicBezTo>
                  <a:pt x="2531958" y="372534"/>
                  <a:pt x="2523414" y="365183"/>
                  <a:pt x="2513485" y="360219"/>
                </a:cubicBezTo>
                <a:cubicBezTo>
                  <a:pt x="2494547" y="350750"/>
                  <a:pt x="2457166" y="345260"/>
                  <a:pt x="2439594" y="341746"/>
                </a:cubicBezTo>
                <a:cubicBezTo>
                  <a:pt x="2400879" y="322388"/>
                  <a:pt x="2399707" y="320523"/>
                  <a:pt x="2356467" y="304800"/>
                </a:cubicBezTo>
                <a:cubicBezTo>
                  <a:pt x="2338167" y="298146"/>
                  <a:pt x="2318465" y="295036"/>
                  <a:pt x="2301049" y="286328"/>
                </a:cubicBezTo>
                <a:cubicBezTo>
                  <a:pt x="2274612" y="273109"/>
                  <a:pt x="2263577" y="265415"/>
                  <a:pt x="2236394" y="258619"/>
                </a:cubicBezTo>
                <a:cubicBezTo>
                  <a:pt x="2183683" y="245441"/>
                  <a:pt x="2200657" y="254363"/>
                  <a:pt x="2153267" y="240146"/>
                </a:cubicBezTo>
                <a:cubicBezTo>
                  <a:pt x="2134616" y="234551"/>
                  <a:pt x="2114051" y="232474"/>
                  <a:pt x="2097849" y="221673"/>
                </a:cubicBezTo>
                <a:cubicBezTo>
                  <a:pt x="2088613" y="215515"/>
                  <a:pt x="2080773" y="206390"/>
                  <a:pt x="2070140" y="203200"/>
                </a:cubicBezTo>
                <a:cubicBezTo>
                  <a:pt x="2049288" y="196944"/>
                  <a:pt x="2027037" y="197043"/>
                  <a:pt x="2005485" y="193964"/>
                </a:cubicBezTo>
                <a:cubicBezTo>
                  <a:pt x="1987012" y="187806"/>
                  <a:pt x="1968958" y="180213"/>
                  <a:pt x="1950067" y="175491"/>
                </a:cubicBezTo>
                <a:cubicBezTo>
                  <a:pt x="1931321" y="170805"/>
                  <a:pt x="1903962" y="164969"/>
                  <a:pt x="1885412" y="157019"/>
                </a:cubicBezTo>
                <a:cubicBezTo>
                  <a:pt x="1805519" y="122779"/>
                  <a:pt x="1885741" y="150970"/>
                  <a:pt x="1820758" y="129310"/>
                </a:cubicBezTo>
                <a:cubicBezTo>
                  <a:pt x="1775146" y="98901"/>
                  <a:pt x="1810781" y="117579"/>
                  <a:pt x="1746867" y="101600"/>
                </a:cubicBezTo>
                <a:cubicBezTo>
                  <a:pt x="1737422" y="99239"/>
                  <a:pt x="1728551" y="94926"/>
                  <a:pt x="1719158" y="92364"/>
                </a:cubicBezTo>
                <a:cubicBezTo>
                  <a:pt x="1704132" y="88266"/>
                  <a:pt x="1624346" y="67627"/>
                  <a:pt x="1599085" y="64655"/>
                </a:cubicBezTo>
                <a:cubicBezTo>
                  <a:pt x="1562266" y="60323"/>
                  <a:pt x="1525194" y="58498"/>
                  <a:pt x="1488249" y="55419"/>
                </a:cubicBezTo>
                <a:cubicBezTo>
                  <a:pt x="1357285" y="33590"/>
                  <a:pt x="1513167" y="57494"/>
                  <a:pt x="1266576" y="36946"/>
                </a:cubicBezTo>
                <a:cubicBezTo>
                  <a:pt x="1247913" y="35391"/>
                  <a:pt x="1229668" y="30558"/>
                  <a:pt x="1211158" y="27710"/>
                </a:cubicBezTo>
                <a:cubicBezTo>
                  <a:pt x="1178741" y="22723"/>
                  <a:pt x="1091512" y="10385"/>
                  <a:pt x="1063376" y="9237"/>
                </a:cubicBezTo>
                <a:cubicBezTo>
                  <a:pt x="940288" y="4213"/>
                  <a:pt x="817073" y="3079"/>
                  <a:pt x="693921" y="0"/>
                </a:cubicBezTo>
                <a:cubicBezTo>
                  <a:pt x="509194" y="3079"/>
                  <a:pt x="324302" y="848"/>
                  <a:pt x="139740" y="9237"/>
                </a:cubicBezTo>
                <a:cubicBezTo>
                  <a:pt x="120288" y="10121"/>
                  <a:pt x="100523" y="16909"/>
                  <a:pt x="84321" y="27710"/>
                </a:cubicBezTo>
                <a:lnTo>
                  <a:pt x="56612" y="46182"/>
                </a:lnTo>
                <a:cubicBezTo>
                  <a:pt x="15848" y="107328"/>
                  <a:pt x="7351" y="84667"/>
                  <a:pt x="1194" y="101600"/>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99469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341438"/>
          </a:xfrm>
        </p:spPr>
        <p:txBody>
          <a:bodyPr>
            <a:noAutofit/>
          </a:bodyPr>
          <a:lstStyle/>
          <a:p>
            <a:r>
              <a:rPr lang="en-US" sz="2800" dirty="0" smtClean="0"/>
              <a:t>Schizophrenia symptoms, shamanic variables, unusual experiences (Spectrum configuration)</a:t>
            </a:r>
            <a:endParaRPr lang="en-US" sz="2800"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83820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reeform 5"/>
          <p:cNvSpPr/>
          <p:nvPr/>
        </p:nvSpPr>
        <p:spPr>
          <a:xfrm>
            <a:off x="3352138" y="3131127"/>
            <a:ext cx="4964898" cy="2687782"/>
          </a:xfrm>
          <a:custGeom>
            <a:avLst/>
            <a:gdLst>
              <a:gd name="connsiteX0" fmla="*/ 42226 w 4964898"/>
              <a:gd name="connsiteY0" fmla="*/ 415637 h 2687782"/>
              <a:gd name="connsiteX1" fmla="*/ 69935 w 4964898"/>
              <a:gd name="connsiteY1" fmla="*/ 568037 h 2687782"/>
              <a:gd name="connsiteX2" fmla="*/ 83789 w 4964898"/>
              <a:gd name="connsiteY2" fmla="*/ 609600 h 2687782"/>
              <a:gd name="connsiteX3" fmla="*/ 125353 w 4964898"/>
              <a:gd name="connsiteY3" fmla="*/ 637309 h 2687782"/>
              <a:gd name="connsiteX4" fmla="*/ 139207 w 4964898"/>
              <a:gd name="connsiteY4" fmla="*/ 678873 h 2687782"/>
              <a:gd name="connsiteX5" fmla="*/ 263898 w 4964898"/>
              <a:gd name="connsiteY5" fmla="*/ 789709 h 2687782"/>
              <a:gd name="connsiteX6" fmla="*/ 347026 w 4964898"/>
              <a:gd name="connsiteY6" fmla="*/ 817418 h 2687782"/>
              <a:gd name="connsiteX7" fmla="*/ 471717 w 4964898"/>
              <a:gd name="connsiteY7" fmla="*/ 845128 h 2687782"/>
              <a:gd name="connsiteX8" fmla="*/ 596407 w 4964898"/>
              <a:gd name="connsiteY8" fmla="*/ 900546 h 2687782"/>
              <a:gd name="connsiteX9" fmla="*/ 637971 w 4964898"/>
              <a:gd name="connsiteY9" fmla="*/ 914400 h 2687782"/>
              <a:gd name="connsiteX10" fmla="*/ 734953 w 4964898"/>
              <a:gd name="connsiteY10" fmla="*/ 900546 h 2687782"/>
              <a:gd name="connsiteX11" fmla="*/ 818080 w 4964898"/>
              <a:gd name="connsiteY11" fmla="*/ 831273 h 2687782"/>
              <a:gd name="connsiteX12" fmla="*/ 859644 w 4964898"/>
              <a:gd name="connsiteY12" fmla="*/ 817418 h 2687782"/>
              <a:gd name="connsiteX13" fmla="*/ 901207 w 4964898"/>
              <a:gd name="connsiteY13" fmla="*/ 789709 h 2687782"/>
              <a:gd name="connsiteX14" fmla="*/ 1275280 w 4964898"/>
              <a:gd name="connsiteY14" fmla="*/ 775855 h 2687782"/>
              <a:gd name="connsiteX15" fmla="*/ 1815607 w 4964898"/>
              <a:gd name="connsiteY15" fmla="*/ 789709 h 2687782"/>
              <a:gd name="connsiteX16" fmla="*/ 1843317 w 4964898"/>
              <a:gd name="connsiteY16" fmla="*/ 831273 h 2687782"/>
              <a:gd name="connsiteX17" fmla="*/ 1884880 w 4964898"/>
              <a:gd name="connsiteY17" fmla="*/ 955964 h 2687782"/>
              <a:gd name="connsiteX18" fmla="*/ 1898735 w 4964898"/>
              <a:gd name="connsiteY18" fmla="*/ 997528 h 2687782"/>
              <a:gd name="connsiteX19" fmla="*/ 1926444 w 4964898"/>
              <a:gd name="connsiteY19" fmla="*/ 1039091 h 2687782"/>
              <a:gd name="connsiteX20" fmla="*/ 1968007 w 4964898"/>
              <a:gd name="connsiteY20" fmla="*/ 1122218 h 2687782"/>
              <a:gd name="connsiteX21" fmla="*/ 2064989 w 4964898"/>
              <a:gd name="connsiteY21" fmla="*/ 1149928 h 2687782"/>
              <a:gd name="connsiteX22" fmla="*/ 2480626 w 4964898"/>
              <a:gd name="connsiteY22" fmla="*/ 1136073 h 2687782"/>
              <a:gd name="connsiteX23" fmla="*/ 2563753 w 4964898"/>
              <a:gd name="connsiteY23" fmla="*/ 1108364 h 2687782"/>
              <a:gd name="connsiteX24" fmla="*/ 2785426 w 4964898"/>
              <a:gd name="connsiteY24" fmla="*/ 1122218 h 2687782"/>
              <a:gd name="connsiteX25" fmla="*/ 2826989 w 4964898"/>
              <a:gd name="connsiteY25" fmla="*/ 1205346 h 2687782"/>
              <a:gd name="connsiteX26" fmla="*/ 2868553 w 4964898"/>
              <a:gd name="connsiteY26" fmla="*/ 1246909 h 2687782"/>
              <a:gd name="connsiteX27" fmla="*/ 2910117 w 4964898"/>
              <a:gd name="connsiteY27" fmla="*/ 1316182 h 2687782"/>
              <a:gd name="connsiteX28" fmla="*/ 2937826 w 4964898"/>
              <a:gd name="connsiteY28" fmla="*/ 1357746 h 2687782"/>
              <a:gd name="connsiteX29" fmla="*/ 2979389 w 4964898"/>
              <a:gd name="connsiteY29" fmla="*/ 1371600 h 2687782"/>
              <a:gd name="connsiteX30" fmla="*/ 3020953 w 4964898"/>
              <a:gd name="connsiteY30" fmla="*/ 1399309 h 2687782"/>
              <a:gd name="connsiteX31" fmla="*/ 3062517 w 4964898"/>
              <a:gd name="connsiteY31" fmla="*/ 1371600 h 2687782"/>
              <a:gd name="connsiteX32" fmla="*/ 3104080 w 4964898"/>
              <a:gd name="connsiteY32" fmla="*/ 1357746 h 2687782"/>
              <a:gd name="connsiteX33" fmla="*/ 3187207 w 4964898"/>
              <a:gd name="connsiteY33" fmla="*/ 1302328 h 2687782"/>
              <a:gd name="connsiteX34" fmla="*/ 3561280 w 4964898"/>
              <a:gd name="connsiteY34" fmla="*/ 1260764 h 2687782"/>
              <a:gd name="connsiteX35" fmla="*/ 3685971 w 4964898"/>
              <a:gd name="connsiteY35" fmla="*/ 1246909 h 2687782"/>
              <a:gd name="connsiteX36" fmla="*/ 3976917 w 4964898"/>
              <a:gd name="connsiteY36" fmla="*/ 1260764 h 2687782"/>
              <a:gd name="connsiteX37" fmla="*/ 4032335 w 4964898"/>
              <a:gd name="connsiteY37" fmla="*/ 1274618 h 2687782"/>
              <a:gd name="connsiteX38" fmla="*/ 4170880 w 4964898"/>
              <a:gd name="connsiteY38" fmla="*/ 1288473 h 2687782"/>
              <a:gd name="connsiteX39" fmla="*/ 4212444 w 4964898"/>
              <a:gd name="connsiteY39" fmla="*/ 1302328 h 2687782"/>
              <a:gd name="connsiteX40" fmla="*/ 4267862 w 4964898"/>
              <a:gd name="connsiteY40" fmla="*/ 1316182 h 2687782"/>
              <a:gd name="connsiteX41" fmla="*/ 4350989 w 4964898"/>
              <a:gd name="connsiteY41" fmla="*/ 1343891 h 2687782"/>
              <a:gd name="connsiteX42" fmla="*/ 4475680 w 4964898"/>
              <a:gd name="connsiteY42" fmla="*/ 1413164 h 2687782"/>
              <a:gd name="connsiteX43" fmla="*/ 4558807 w 4964898"/>
              <a:gd name="connsiteY43" fmla="*/ 1454728 h 2687782"/>
              <a:gd name="connsiteX44" fmla="*/ 4586517 w 4964898"/>
              <a:gd name="connsiteY44" fmla="*/ 1482437 h 2687782"/>
              <a:gd name="connsiteX45" fmla="*/ 4669644 w 4964898"/>
              <a:gd name="connsiteY45" fmla="*/ 1551709 h 2687782"/>
              <a:gd name="connsiteX46" fmla="*/ 4725062 w 4964898"/>
              <a:gd name="connsiteY46" fmla="*/ 1634837 h 2687782"/>
              <a:gd name="connsiteX47" fmla="*/ 4752771 w 4964898"/>
              <a:gd name="connsiteY47" fmla="*/ 1676400 h 2687782"/>
              <a:gd name="connsiteX48" fmla="*/ 4725062 w 4964898"/>
              <a:gd name="connsiteY48" fmla="*/ 1842655 h 2687782"/>
              <a:gd name="connsiteX49" fmla="*/ 4669644 w 4964898"/>
              <a:gd name="connsiteY49" fmla="*/ 1925782 h 2687782"/>
              <a:gd name="connsiteX50" fmla="*/ 4586517 w 4964898"/>
              <a:gd name="connsiteY50" fmla="*/ 1981200 h 2687782"/>
              <a:gd name="connsiteX51" fmla="*/ 4544953 w 4964898"/>
              <a:gd name="connsiteY51" fmla="*/ 2008909 h 2687782"/>
              <a:gd name="connsiteX52" fmla="*/ 4503389 w 4964898"/>
              <a:gd name="connsiteY52" fmla="*/ 2022764 h 2687782"/>
              <a:gd name="connsiteX53" fmla="*/ 4420262 w 4964898"/>
              <a:gd name="connsiteY53" fmla="*/ 2078182 h 2687782"/>
              <a:gd name="connsiteX54" fmla="*/ 4378698 w 4964898"/>
              <a:gd name="connsiteY54" fmla="*/ 2092037 h 2687782"/>
              <a:gd name="connsiteX55" fmla="*/ 4337135 w 4964898"/>
              <a:gd name="connsiteY55" fmla="*/ 2119746 h 2687782"/>
              <a:gd name="connsiteX56" fmla="*/ 4281717 w 4964898"/>
              <a:gd name="connsiteY56" fmla="*/ 2133600 h 2687782"/>
              <a:gd name="connsiteX57" fmla="*/ 4198589 w 4964898"/>
              <a:gd name="connsiteY57" fmla="*/ 2161309 h 2687782"/>
              <a:gd name="connsiteX58" fmla="*/ 4087753 w 4964898"/>
              <a:gd name="connsiteY58" fmla="*/ 2189018 h 2687782"/>
              <a:gd name="connsiteX59" fmla="*/ 4032335 w 4964898"/>
              <a:gd name="connsiteY59" fmla="*/ 2202873 h 2687782"/>
              <a:gd name="connsiteX60" fmla="*/ 3298044 w 4964898"/>
              <a:gd name="connsiteY60" fmla="*/ 2230582 h 2687782"/>
              <a:gd name="connsiteX61" fmla="*/ 3159498 w 4964898"/>
              <a:gd name="connsiteY61" fmla="*/ 2244437 h 2687782"/>
              <a:gd name="connsiteX62" fmla="*/ 3076371 w 4964898"/>
              <a:gd name="connsiteY62" fmla="*/ 2272146 h 2687782"/>
              <a:gd name="connsiteX63" fmla="*/ 3034807 w 4964898"/>
              <a:gd name="connsiteY63" fmla="*/ 2286000 h 2687782"/>
              <a:gd name="connsiteX64" fmla="*/ 2993244 w 4964898"/>
              <a:gd name="connsiteY64" fmla="*/ 2313709 h 2687782"/>
              <a:gd name="connsiteX65" fmla="*/ 2979389 w 4964898"/>
              <a:gd name="connsiteY65" fmla="*/ 2355273 h 2687782"/>
              <a:gd name="connsiteX66" fmla="*/ 2951680 w 4964898"/>
              <a:gd name="connsiteY66" fmla="*/ 2396837 h 2687782"/>
              <a:gd name="connsiteX67" fmla="*/ 2937826 w 4964898"/>
              <a:gd name="connsiteY67" fmla="*/ 2549237 h 2687782"/>
              <a:gd name="connsiteX68" fmla="*/ 2979389 w 4964898"/>
              <a:gd name="connsiteY68" fmla="*/ 2632364 h 2687782"/>
              <a:gd name="connsiteX69" fmla="*/ 3062517 w 4964898"/>
              <a:gd name="connsiteY69" fmla="*/ 2660073 h 2687782"/>
              <a:gd name="connsiteX70" fmla="*/ 3104080 w 4964898"/>
              <a:gd name="connsiteY70" fmla="*/ 2673928 h 2687782"/>
              <a:gd name="connsiteX71" fmla="*/ 3145644 w 4964898"/>
              <a:gd name="connsiteY71" fmla="*/ 2687782 h 2687782"/>
              <a:gd name="connsiteX72" fmla="*/ 3575135 w 4964898"/>
              <a:gd name="connsiteY72" fmla="*/ 2673928 h 2687782"/>
              <a:gd name="connsiteX73" fmla="*/ 3616698 w 4964898"/>
              <a:gd name="connsiteY73" fmla="*/ 2660073 h 2687782"/>
              <a:gd name="connsiteX74" fmla="*/ 3699826 w 4964898"/>
              <a:gd name="connsiteY74" fmla="*/ 2646218 h 2687782"/>
              <a:gd name="connsiteX75" fmla="*/ 3782953 w 4964898"/>
              <a:gd name="connsiteY75" fmla="*/ 2618509 h 2687782"/>
              <a:gd name="connsiteX76" fmla="*/ 3866080 w 4964898"/>
              <a:gd name="connsiteY76" fmla="*/ 2590800 h 2687782"/>
              <a:gd name="connsiteX77" fmla="*/ 3907644 w 4964898"/>
              <a:gd name="connsiteY77" fmla="*/ 2576946 h 2687782"/>
              <a:gd name="connsiteX78" fmla="*/ 3963062 w 4964898"/>
              <a:gd name="connsiteY78" fmla="*/ 2563091 h 2687782"/>
              <a:gd name="connsiteX79" fmla="*/ 4046189 w 4964898"/>
              <a:gd name="connsiteY79" fmla="*/ 2535382 h 2687782"/>
              <a:gd name="connsiteX80" fmla="*/ 4087753 w 4964898"/>
              <a:gd name="connsiteY80" fmla="*/ 2521528 h 2687782"/>
              <a:gd name="connsiteX81" fmla="*/ 4129317 w 4964898"/>
              <a:gd name="connsiteY81" fmla="*/ 2507673 h 2687782"/>
              <a:gd name="connsiteX82" fmla="*/ 4170880 w 4964898"/>
              <a:gd name="connsiteY82" fmla="*/ 2493818 h 2687782"/>
              <a:gd name="connsiteX83" fmla="*/ 4337135 w 4964898"/>
              <a:gd name="connsiteY83" fmla="*/ 2466109 h 2687782"/>
              <a:gd name="connsiteX84" fmla="*/ 4475680 w 4964898"/>
              <a:gd name="connsiteY84" fmla="*/ 2452255 h 2687782"/>
              <a:gd name="connsiteX85" fmla="*/ 4531098 w 4964898"/>
              <a:gd name="connsiteY85" fmla="*/ 2438400 h 2687782"/>
              <a:gd name="connsiteX86" fmla="*/ 4614226 w 4964898"/>
              <a:gd name="connsiteY86" fmla="*/ 2410691 h 2687782"/>
              <a:gd name="connsiteX87" fmla="*/ 4725062 w 4964898"/>
              <a:gd name="connsiteY87" fmla="*/ 2313709 h 2687782"/>
              <a:gd name="connsiteX88" fmla="*/ 4766626 w 4964898"/>
              <a:gd name="connsiteY88" fmla="*/ 2286000 h 2687782"/>
              <a:gd name="connsiteX89" fmla="*/ 4808189 w 4964898"/>
              <a:gd name="connsiteY89" fmla="*/ 2258291 h 2687782"/>
              <a:gd name="connsiteX90" fmla="*/ 4835898 w 4964898"/>
              <a:gd name="connsiteY90" fmla="*/ 2216728 h 2687782"/>
              <a:gd name="connsiteX91" fmla="*/ 4849753 w 4964898"/>
              <a:gd name="connsiteY91" fmla="*/ 2175164 h 2687782"/>
              <a:gd name="connsiteX92" fmla="*/ 4905171 w 4964898"/>
              <a:gd name="connsiteY92" fmla="*/ 2092037 h 2687782"/>
              <a:gd name="connsiteX93" fmla="*/ 4932880 w 4964898"/>
              <a:gd name="connsiteY93" fmla="*/ 2008909 h 2687782"/>
              <a:gd name="connsiteX94" fmla="*/ 4946735 w 4964898"/>
              <a:gd name="connsiteY94" fmla="*/ 1967346 h 2687782"/>
              <a:gd name="connsiteX95" fmla="*/ 4946735 w 4964898"/>
              <a:gd name="connsiteY95" fmla="*/ 1385455 h 2687782"/>
              <a:gd name="connsiteX96" fmla="*/ 4919026 w 4964898"/>
              <a:gd name="connsiteY96" fmla="*/ 1233055 h 2687782"/>
              <a:gd name="connsiteX97" fmla="*/ 4891317 w 4964898"/>
              <a:gd name="connsiteY97" fmla="*/ 1149928 h 2687782"/>
              <a:gd name="connsiteX98" fmla="*/ 4863607 w 4964898"/>
              <a:gd name="connsiteY98" fmla="*/ 1108364 h 2687782"/>
              <a:gd name="connsiteX99" fmla="*/ 4794335 w 4964898"/>
              <a:gd name="connsiteY99" fmla="*/ 983673 h 2687782"/>
              <a:gd name="connsiteX100" fmla="*/ 4766626 w 4964898"/>
              <a:gd name="connsiteY100" fmla="*/ 942109 h 2687782"/>
              <a:gd name="connsiteX101" fmla="*/ 4725062 w 4964898"/>
              <a:gd name="connsiteY101" fmla="*/ 858982 h 2687782"/>
              <a:gd name="connsiteX102" fmla="*/ 4711207 w 4964898"/>
              <a:gd name="connsiteY102" fmla="*/ 817418 h 2687782"/>
              <a:gd name="connsiteX103" fmla="*/ 4669644 w 4964898"/>
              <a:gd name="connsiteY103" fmla="*/ 775855 h 2687782"/>
              <a:gd name="connsiteX104" fmla="*/ 4614226 w 4964898"/>
              <a:gd name="connsiteY104" fmla="*/ 692728 h 2687782"/>
              <a:gd name="connsiteX105" fmla="*/ 4531098 w 4964898"/>
              <a:gd name="connsiteY105" fmla="*/ 637309 h 2687782"/>
              <a:gd name="connsiteX106" fmla="*/ 4475680 w 4964898"/>
              <a:gd name="connsiteY106" fmla="*/ 609600 h 2687782"/>
              <a:gd name="connsiteX107" fmla="*/ 4378698 w 4964898"/>
              <a:gd name="connsiteY107" fmla="*/ 540328 h 2687782"/>
              <a:gd name="connsiteX108" fmla="*/ 4323280 w 4964898"/>
              <a:gd name="connsiteY108" fmla="*/ 526473 h 2687782"/>
              <a:gd name="connsiteX109" fmla="*/ 4267862 w 4964898"/>
              <a:gd name="connsiteY109" fmla="*/ 484909 h 2687782"/>
              <a:gd name="connsiteX110" fmla="*/ 4226298 w 4964898"/>
              <a:gd name="connsiteY110" fmla="*/ 471055 h 2687782"/>
              <a:gd name="connsiteX111" fmla="*/ 4157026 w 4964898"/>
              <a:gd name="connsiteY111" fmla="*/ 443346 h 2687782"/>
              <a:gd name="connsiteX112" fmla="*/ 4101607 w 4964898"/>
              <a:gd name="connsiteY112" fmla="*/ 415637 h 2687782"/>
              <a:gd name="connsiteX113" fmla="*/ 4060044 w 4964898"/>
              <a:gd name="connsiteY113" fmla="*/ 387928 h 2687782"/>
              <a:gd name="connsiteX114" fmla="*/ 4004626 w 4964898"/>
              <a:gd name="connsiteY114" fmla="*/ 374073 h 2687782"/>
              <a:gd name="connsiteX115" fmla="*/ 3963062 w 4964898"/>
              <a:gd name="connsiteY115" fmla="*/ 346364 h 2687782"/>
              <a:gd name="connsiteX116" fmla="*/ 3866080 w 4964898"/>
              <a:gd name="connsiteY116" fmla="*/ 318655 h 2687782"/>
              <a:gd name="connsiteX117" fmla="*/ 3741389 w 4964898"/>
              <a:gd name="connsiteY117" fmla="*/ 277091 h 2687782"/>
              <a:gd name="connsiteX118" fmla="*/ 3658262 w 4964898"/>
              <a:gd name="connsiteY118" fmla="*/ 249382 h 2687782"/>
              <a:gd name="connsiteX119" fmla="*/ 3616698 w 4964898"/>
              <a:gd name="connsiteY119" fmla="*/ 235528 h 2687782"/>
              <a:gd name="connsiteX120" fmla="*/ 3575135 w 4964898"/>
              <a:gd name="connsiteY120" fmla="*/ 221673 h 2687782"/>
              <a:gd name="connsiteX121" fmla="*/ 3533571 w 4964898"/>
              <a:gd name="connsiteY121" fmla="*/ 207818 h 2687782"/>
              <a:gd name="connsiteX122" fmla="*/ 3422735 w 4964898"/>
              <a:gd name="connsiteY122" fmla="*/ 166255 h 2687782"/>
              <a:gd name="connsiteX123" fmla="*/ 3298044 w 4964898"/>
              <a:gd name="connsiteY123" fmla="*/ 124691 h 2687782"/>
              <a:gd name="connsiteX124" fmla="*/ 3256480 w 4964898"/>
              <a:gd name="connsiteY124" fmla="*/ 110837 h 2687782"/>
              <a:gd name="connsiteX125" fmla="*/ 3173353 w 4964898"/>
              <a:gd name="connsiteY125" fmla="*/ 96982 h 2687782"/>
              <a:gd name="connsiteX126" fmla="*/ 3076371 w 4964898"/>
              <a:gd name="connsiteY126" fmla="*/ 69273 h 2687782"/>
              <a:gd name="connsiteX127" fmla="*/ 3020953 w 4964898"/>
              <a:gd name="connsiteY127" fmla="*/ 55418 h 2687782"/>
              <a:gd name="connsiteX128" fmla="*/ 2979389 w 4964898"/>
              <a:gd name="connsiteY128" fmla="*/ 41564 h 2687782"/>
              <a:gd name="connsiteX129" fmla="*/ 2923971 w 4964898"/>
              <a:gd name="connsiteY129" fmla="*/ 27709 h 2687782"/>
              <a:gd name="connsiteX130" fmla="*/ 2882407 w 4964898"/>
              <a:gd name="connsiteY130" fmla="*/ 13855 h 2687782"/>
              <a:gd name="connsiteX131" fmla="*/ 2591462 w 4964898"/>
              <a:gd name="connsiteY131" fmla="*/ 0 h 2687782"/>
              <a:gd name="connsiteX132" fmla="*/ 1095171 w 4964898"/>
              <a:gd name="connsiteY132" fmla="*/ 13855 h 2687782"/>
              <a:gd name="connsiteX133" fmla="*/ 942771 w 4964898"/>
              <a:gd name="connsiteY133" fmla="*/ 41564 h 2687782"/>
              <a:gd name="connsiteX134" fmla="*/ 790371 w 4964898"/>
              <a:gd name="connsiteY134" fmla="*/ 55418 h 2687782"/>
              <a:gd name="connsiteX135" fmla="*/ 679535 w 4964898"/>
              <a:gd name="connsiteY135" fmla="*/ 83128 h 2687782"/>
              <a:gd name="connsiteX136" fmla="*/ 596407 w 4964898"/>
              <a:gd name="connsiteY136" fmla="*/ 110837 h 2687782"/>
              <a:gd name="connsiteX137" fmla="*/ 554844 w 4964898"/>
              <a:gd name="connsiteY137" fmla="*/ 124691 h 2687782"/>
              <a:gd name="connsiteX138" fmla="*/ 430153 w 4964898"/>
              <a:gd name="connsiteY138" fmla="*/ 180109 h 2687782"/>
              <a:gd name="connsiteX139" fmla="*/ 388589 w 4964898"/>
              <a:gd name="connsiteY139" fmla="*/ 193964 h 2687782"/>
              <a:gd name="connsiteX140" fmla="*/ 347026 w 4964898"/>
              <a:gd name="connsiteY140" fmla="*/ 221673 h 2687782"/>
              <a:gd name="connsiteX141" fmla="*/ 263898 w 4964898"/>
              <a:gd name="connsiteY141" fmla="*/ 249382 h 2687782"/>
              <a:gd name="connsiteX142" fmla="*/ 222335 w 4964898"/>
              <a:gd name="connsiteY142" fmla="*/ 263237 h 2687782"/>
              <a:gd name="connsiteX143" fmla="*/ 97644 w 4964898"/>
              <a:gd name="connsiteY143" fmla="*/ 318655 h 2687782"/>
              <a:gd name="connsiteX144" fmla="*/ 56080 w 4964898"/>
              <a:gd name="connsiteY144" fmla="*/ 332509 h 2687782"/>
              <a:gd name="connsiteX145" fmla="*/ 662 w 4964898"/>
              <a:gd name="connsiteY145" fmla="*/ 415637 h 2687782"/>
              <a:gd name="connsiteX146" fmla="*/ 28371 w 4964898"/>
              <a:gd name="connsiteY146" fmla="*/ 484909 h 2687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4964898" h="2687782">
                <a:moveTo>
                  <a:pt x="42226" y="415637"/>
                </a:moveTo>
                <a:cubicBezTo>
                  <a:pt x="48404" y="452707"/>
                  <a:pt x="60250" y="529299"/>
                  <a:pt x="69935" y="568037"/>
                </a:cubicBezTo>
                <a:cubicBezTo>
                  <a:pt x="73477" y="582205"/>
                  <a:pt x="74666" y="598196"/>
                  <a:pt x="83789" y="609600"/>
                </a:cubicBezTo>
                <a:cubicBezTo>
                  <a:pt x="94191" y="622602"/>
                  <a:pt x="111498" y="628073"/>
                  <a:pt x="125353" y="637309"/>
                </a:cubicBezTo>
                <a:cubicBezTo>
                  <a:pt x="129971" y="651164"/>
                  <a:pt x="130241" y="667345"/>
                  <a:pt x="139207" y="678873"/>
                </a:cubicBezTo>
                <a:cubicBezTo>
                  <a:pt x="155768" y="700165"/>
                  <a:pt x="223018" y="771540"/>
                  <a:pt x="263898" y="789709"/>
                </a:cubicBezTo>
                <a:cubicBezTo>
                  <a:pt x="290589" y="801572"/>
                  <a:pt x="318215" y="812616"/>
                  <a:pt x="347026" y="817418"/>
                </a:cubicBezTo>
                <a:cubicBezTo>
                  <a:pt x="378954" y="822740"/>
                  <a:pt x="437610" y="828074"/>
                  <a:pt x="471717" y="845128"/>
                </a:cubicBezTo>
                <a:cubicBezTo>
                  <a:pt x="603442" y="910991"/>
                  <a:pt x="381957" y="829064"/>
                  <a:pt x="596407" y="900546"/>
                </a:cubicBezTo>
                <a:lnTo>
                  <a:pt x="637971" y="914400"/>
                </a:lnTo>
                <a:cubicBezTo>
                  <a:pt x="670298" y="909782"/>
                  <a:pt x="703675" y="909929"/>
                  <a:pt x="734953" y="900546"/>
                </a:cubicBezTo>
                <a:cubicBezTo>
                  <a:pt x="776163" y="888183"/>
                  <a:pt x="784343" y="853765"/>
                  <a:pt x="818080" y="831273"/>
                </a:cubicBezTo>
                <a:cubicBezTo>
                  <a:pt x="830231" y="823172"/>
                  <a:pt x="846582" y="823949"/>
                  <a:pt x="859644" y="817418"/>
                </a:cubicBezTo>
                <a:cubicBezTo>
                  <a:pt x="874537" y="809971"/>
                  <a:pt x="884639" y="791366"/>
                  <a:pt x="901207" y="789709"/>
                </a:cubicBezTo>
                <a:cubicBezTo>
                  <a:pt x="1025364" y="777293"/>
                  <a:pt x="1150589" y="780473"/>
                  <a:pt x="1275280" y="775855"/>
                </a:cubicBezTo>
                <a:cubicBezTo>
                  <a:pt x="1455389" y="780473"/>
                  <a:pt x="1636290" y="772215"/>
                  <a:pt x="1815607" y="789709"/>
                </a:cubicBezTo>
                <a:cubicBezTo>
                  <a:pt x="1832180" y="791326"/>
                  <a:pt x="1836554" y="816057"/>
                  <a:pt x="1843317" y="831273"/>
                </a:cubicBezTo>
                <a:cubicBezTo>
                  <a:pt x="1843325" y="831291"/>
                  <a:pt x="1877950" y="935173"/>
                  <a:pt x="1884880" y="955964"/>
                </a:cubicBezTo>
                <a:cubicBezTo>
                  <a:pt x="1889498" y="969819"/>
                  <a:pt x="1890634" y="985377"/>
                  <a:pt x="1898735" y="997528"/>
                </a:cubicBezTo>
                <a:lnTo>
                  <a:pt x="1926444" y="1039091"/>
                </a:lnTo>
                <a:cubicBezTo>
                  <a:pt x="1935571" y="1066472"/>
                  <a:pt x="1943590" y="1102685"/>
                  <a:pt x="1968007" y="1122218"/>
                </a:cubicBezTo>
                <a:cubicBezTo>
                  <a:pt x="1977042" y="1129446"/>
                  <a:pt x="2061368" y="1149023"/>
                  <a:pt x="2064989" y="1149928"/>
                </a:cubicBezTo>
                <a:cubicBezTo>
                  <a:pt x="2203535" y="1145310"/>
                  <a:pt x="2342482" y="1147585"/>
                  <a:pt x="2480626" y="1136073"/>
                </a:cubicBezTo>
                <a:cubicBezTo>
                  <a:pt x="2509733" y="1133647"/>
                  <a:pt x="2563753" y="1108364"/>
                  <a:pt x="2563753" y="1108364"/>
                </a:cubicBezTo>
                <a:cubicBezTo>
                  <a:pt x="2637644" y="1112982"/>
                  <a:pt x="2713154" y="1106158"/>
                  <a:pt x="2785426" y="1122218"/>
                </a:cubicBezTo>
                <a:cubicBezTo>
                  <a:pt x="2811019" y="1127905"/>
                  <a:pt x="2816831" y="1190109"/>
                  <a:pt x="2826989" y="1205346"/>
                </a:cubicBezTo>
                <a:cubicBezTo>
                  <a:pt x="2837857" y="1221649"/>
                  <a:pt x="2854698" y="1233055"/>
                  <a:pt x="2868553" y="1246909"/>
                </a:cubicBezTo>
                <a:cubicBezTo>
                  <a:pt x="2892613" y="1319091"/>
                  <a:pt x="2866646" y="1261844"/>
                  <a:pt x="2910117" y="1316182"/>
                </a:cubicBezTo>
                <a:cubicBezTo>
                  <a:pt x="2920519" y="1329184"/>
                  <a:pt x="2924824" y="1347344"/>
                  <a:pt x="2937826" y="1357746"/>
                </a:cubicBezTo>
                <a:cubicBezTo>
                  <a:pt x="2949230" y="1366869"/>
                  <a:pt x="2965535" y="1366982"/>
                  <a:pt x="2979389" y="1371600"/>
                </a:cubicBezTo>
                <a:cubicBezTo>
                  <a:pt x="2993244" y="1380836"/>
                  <a:pt x="3004302" y="1399309"/>
                  <a:pt x="3020953" y="1399309"/>
                </a:cubicBezTo>
                <a:cubicBezTo>
                  <a:pt x="3037604" y="1399309"/>
                  <a:pt x="3047624" y="1379047"/>
                  <a:pt x="3062517" y="1371600"/>
                </a:cubicBezTo>
                <a:cubicBezTo>
                  <a:pt x="3075579" y="1365069"/>
                  <a:pt x="3090226" y="1362364"/>
                  <a:pt x="3104080" y="1357746"/>
                </a:cubicBezTo>
                <a:cubicBezTo>
                  <a:pt x="3131789" y="1339273"/>
                  <a:pt x="3154899" y="1310405"/>
                  <a:pt x="3187207" y="1302328"/>
                </a:cubicBezTo>
                <a:cubicBezTo>
                  <a:pt x="3356549" y="1259992"/>
                  <a:pt x="3164930" y="1304804"/>
                  <a:pt x="3561280" y="1260764"/>
                </a:cubicBezTo>
                <a:lnTo>
                  <a:pt x="3685971" y="1246909"/>
                </a:lnTo>
                <a:cubicBezTo>
                  <a:pt x="3782953" y="1251527"/>
                  <a:pt x="3880134" y="1253021"/>
                  <a:pt x="3976917" y="1260764"/>
                </a:cubicBezTo>
                <a:cubicBezTo>
                  <a:pt x="3995898" y="1262282"/>
                  <a:pt x="4013485" y="1271925"/>
                  <a:pt x="4032335" y="1274618"/>
                </a:cubicBezTo>
                <a:cubicBezTo>
                  <a:pt x="4078281" y="1281182"/>
                  <a:pt x="4124698" y="1283855"/>
                  <a:pt x="4170880" y="1288473"/>
                </a:cubicBezTo>
                <a:cubicBezTo>
                  <a:pt x="4184735" y="1293091"/>
                  <a:pt x="4198402" y="1298316"/>
                  <a:pt x="4212444" y="1302328"/>
                </a:cubicBezTo>
                <a:cubicBezTo>
                  <a:pt x="4230753" y="1307559"/>
                  <a:pt x="4249624" y="1310711"/>
                  <a:pt x="4267862" y="1316182"/>
                </a:cubicBezTo>
                <a:cubicBezTo>
                  <a:pt x="4295838" y="1324575"/>
                  <a:pt x="4350989" y="1343891"/>
                  <a:pt x="4350989" y="1343891"/>
                </a:cubicBezTo>
                <a:cubicBezTo>
                  <a:pt x="4481436" y="1474338"/>
                  <a:pt x="4272255" y="1277549"/>
                  <a:pt x="4475680" y="1413164"/>
                </a:cubicBezTo>
                <a:cubicBezTo>
                  <a:pt x="4529395" y="1448974"/>
                  <a:pt x="4501447" y="1435607"/>
                  <a:pt x="4558807" y="1454728"/>
                </a:cubicBezTo>
                <a:cubicBezTo>
                  <a:pt x="4568044" y="1463964"/>
                  <a:pt x="4576317" y="1474277"/>
                  <a:pt x="4586517" y="1482437"/>
                </a:cubicBezTo>
                <a:cubicBezTo>
                  <a:pt x="4633600" y="1520103"/>
                  <a:pt x="4628994" y="1499445"/>
                  <a:pt x="4669644" y="1551709"/>
                </a:cubicBezTo>
                <a:cubicBezTo>
                  <a:pt x="4690090" y="1577996"/>
                  <a:pt x="4706589" y="1607128"/>
                  <a:pt x="4725062" y="1634837"/>
                </a:cubicBezTo>
                <a:lnTo>
                  <a:pt x="4752771" y="1676400"/>
                </a:lnTo>
                <a:cubicBezTo>
                  <a:pt x="4750227" y="1699298"/>
                  <a:pt x="4747629" y="1802035"/>
                  <a:pt x="4725062" y="1842655"/>
                </a:cubicBezTo>
                <a:cubicBezTo>
                  <a:pt x="4708889" y="1871766"/>
                  <a:pt x="4697353" y="1907309"/>
                  <a:pt x="4669644" y="1925782"/>
                </a:cubicBezTo>
                <a:lnTo>
                  <a:pt x="4586517" y="1981200"/>
                </a:lnTo>
                <a:cubicBezTo>
                  <a:pt x="4572662" y="1990436"/>
                  <a:pt x="4560750" y="2003643"/>
                  <a:pt x="4544953" y="2008909"/>
                </a:cubicBezTo>
                <a:cubicBezTo>
                  <a:pt x="4531098" y="2013527"/>
                  <a:pt x="4516155" y="2015672"/>
                  <a:pt x="4503389" y="2022764"/>
                </a:cubicBezTo>
                <a:cubicBezTo>
                  <a:pt x="4474278" y="2038937"/>
                  <a:pt x="4451855" y="2067651"/>
                  <a:pt x="4420262" y="2078182"/>
                </a:cubicBezTo>
                <a:cubicBezTo>
                  <a:pt x="4406407" y="2082800"/>
                  <a:pt x="4391760" y="2085506"/>
                  <a:pt x="4378698" y="2092037"/>
                </a:cubicBezTo>
                <a:cubicBezTo>
                  <a:pt x="4363805" y="2099484"/>
                  <a:pt x="4352440" y="2113187"/>
                  <a:pt x="4337135" y="2119746"/>
                </a:cubicBezTo>
                <a:cubicBezTo>
                  <a:pt x="4319633" y="2127247"/>
                  <a:pt x="4299955" y="2128129"/>
                  <a:pt x="4281717" y="2133600"/>
                </a:cubicBezTo>
                <a:cubicBezTo>
                  <a:pt x="4253741" y="2141993"/>
                  <a:pt x="4226298" y="2152072"/>
                  <a:pt x="4198589" y="2161309"/>
                </a:cubicBezTo>
                <a:cubicBezTo>
                  <a:pt x="4124307" y="2186070"/>
                  <a:pt x="4188083" y="2166723"/>
                  <a:pt x="4087753" y="2189018"/>
                </a:cubicBezTo>
                <a:cubicBezTo>
                  <a:pt x="4069165" y="2193149"/>
                  <a:pt x="4051350" y="2201872"/>
                  <a:pt x="4032335" y="2202873"/>
                </a:cubicBezTo>
                <a:cubicBezTo>
                  <a:pt x="3787736" y="2215747"/>
                  <a:pt x="3298044" y="2230582"/>
                  <a:pt x="3298044" y="2230582"/>
                </a:cubicBezTo>
                <a:cubicBezTo>
                  <a:pt x="3251862" y="2235200"/>
                  <a:pt x="3205115" y="2235884"/>
                  <a:pt x="3159498" y="2244437"/>
                </a:cubicBezTo>
                <a:cubicBezTo>
                  <a:pt x="3130790" y="2249820"/>
                  <a:pt x="3104080" y="2262910"/>
                  <a:pt x="3076371" y="2272146"/>
                </a:cubicBezTo>
                <a:lnTo>
                  <a:pt x="3034807" y="2286000"/>
                </a:lnTo>
                <a:cubicBezTo>
                  <a:pt x="3020953" y="2295236"/>
                  <a:pt x="3003646" y="2300707"/>
                  <a:pt x="2993244" y="2313709"/>
                </a:cubicBezTo>
                <a:cubicBezTo>
                  <a:pt x="2984121" y="2325113"/>
                  <a:pt x="2985920" y="2342211"/>
                  <a:pt x="2979389" y="2355273"/>
                </a:cubicBezTo>
                <a:cubicBezTo>
                  <a:pt x="2971942" y="2370166"/>
                  <a:pt x="2960916" y="2382982"/>
                  <a:pt x="2951680" y="2396837"/>
                </a:cubicBezTo>
                <a:cubicBezTo>
                  <a:pt x="2919994" y="2491895"/>
                  <a:pt x="2915446" y="2459715"/>
                  <a:pt x="2937826" y="2549237"/>
                </a:cubicBezTo>
                <a:cubicBezTo>
                  <a:pt x="2943138" y="2570486"/>
                  <a:pt x="2959322" y="2619822"/>
                  <a:pt x="2979389" y="2632364"/>
                </a:cubicBezTo>
                <a:cubicBezTo>
                  <a:pt x="3004157" y="2647844"/>
                  <a:pt x="3034808" y="2650836"/>
                  <a:pt x="3062517" y="2660073"/>
                </a:cubicBezTo>
                <a:lnTo>
                  <a:pt x="3104080" y="2673928"/>
                </a:lnTo>
                <a:lnTo>
                  <a:pt x="3145644" y="2687782"/>
                </a:lnTo>
                <a:cubicBezTo>
                  <a:pt x="3288808" y="2683164"/>
                  <a:pt x="3432144" y="2682339"/>
                  <a:pt x="3575135" y="2673928"/>
                </a:cubicBezTo>
                <a:cubicBezTo>
                  <a:pt x="3589714" y="2673070"/>
                  <a:pt x="3602442" y="2663241"/>
                  <a:pt x="3616698" y="2660073"/>
                </a:cubicBezTo>
                <a:cubicBezTo>
                  <a:pt x="3644121" y="2653979"/>
                  <a:pt x="3672573" y="2653031"/>
                  <a:pt x="3699826" y="2646218"/>
                </a:cubicBezTo>
                <a:cubicBezTo>
                  <a:pt x="3728162" y="2639134"/>
                  <a:pt x="3755244" y="2627745"/>
                  <a:pt x="3782953" y="2618509"/>
                </a:cubicBezTo>
                <a:lnTo>
                  <a:pt x="3866080" y="2590800"/>
                </a:lnTo>
                <a:cubicBezTo>
                  <a:pt x="3879935" y="2586182"/>
                  <a:pt x="3893476" y="2580488"/>
                  <a:pt x="3907644" y="2576946"/>
                </a:cubicBezTo>
                <a:cubicBezTo>
                  <a:pt x="3926117" y="2572328"/>
                  <a:pt x="3944824" y="2568563"/>
                  <a:pt x="3963062" y="2563091"/>
                </a:cubicBezTo>
                <a:cubicBezTo>
                  <a:pt x="3991038" y="2554698"/>
                  <a:pt x="4018480" y="2544618"/>
                  <a:pt x="4046189" y="2535382"/>
                </a:cubicBezTo>
                <a:lnTo>
                  <a:pt x="4087753" y="2521528"/>
                </a:lnTo>
                <a:lnTo>
                  <a:pt x="4129317" y="2507673"/>
                </a:lnTo>
                <a:cubicBezTo>
                  <a:pt x="4143171" y="2503055"/>
                  <a:pt x="4156560" y="2496682"/>
                  <a:pt x="4170880" y="2493818"/>
                </a:cubicBezTo>
                <a:cubicBezTo>
                  <a:pt x="4245612" y="2478872"/>
                  <a:pt x="4253677" y="2475928"/>
                  <a:pt x="4337135" y="2466109"/>
                </a:cubicBezTo>
                <a:cubicBezTo>
                  <a:pt x="4383229" y="2460686"/>
                  <a:pt x="4429498" y="2456873"/>
                  <a:pt x="4475680" y="2452255"/>
                </a:cubicBezTo>
                <a:cubicBezTo>
                  <a:pt x="4494153" y="2447637"/>
                  <a:pt x="4512860" y="2443871"/>
                  <a:pt x="4531098" y="2438400"/>
                </a:cubicBezTo>
                <a:cubicBezTo>
                  <a:pt x="4559074" y="2430007"/>
                  <a:pt x="4614226" y="2410691"/>
                  <a:pt x="4614226" y="2410691"/>
                </a:cubicBezTo>
                <a:cubicBezTo>
                  <a:pt x="4660408" y="2341420"/>
                  <a:pt x="4628081" y="2378363"/>
                  <a:pt x="4725062" y="2313709"/>
                </a:cubicBezTo>
                <a:lnTo>
                  <a:pt x="4766626" y="2286000"/>
                </a:lnTo>
                <a:lnTo>
                  <a:pt x="4808189" y="2258291"/>
                </a:lnTo>
                <a:cubicBezTo>
                  <a:pt x="4817425" y="2244437"/>
                  <a:pt x="4828451" y="2231621"/>
                  <a:pt x="4835898" y="2216728"/>
                </a:cubicBezTo>
                <a:cubicBezTo>
                  <a:pt x="4842429" y="2203666"/>
                  <a:pt x="4842661" y="2187930"/>
                  <a:pt x="4849753" y="2175164"/>
                </a:cubicBezTo>
                <a:cubicBezTo>
                  <a:pt x="4865926" y="2146053"/>
                  <a:pt x="4894640" y="2123630"/>
                  <a:pt x="4905171" y="2092037"/>
                </a:cubicBezTo>
                <a:lnTo>
                  <a:pt x="4932880" y="2008909"/>
                </a:lnTo>
                <a:lnTo>
                  <a:pt x="4946735" y="1967346"/>
                </a:lnTo>
                <a:cubicBezTo>
                  <a:pt x="4973265" y="1702038"/>
                  <a:pt x="4968524" y="1810336"/>
                  <a:pt x="4946735" y="1385455"/>
                </a:cubicBezTo>
                <a:cubicBezTo>
                  <a:pt x="4944522" y="1342306"/>
                  <a:pt x="4932441" y="1277773"/>
                  <a:pt x="4919026" y="1233055"/>
                </a:cubicBezTo>
                <a:cubicBezTo>
                  <a:pt x="4910633" y="1205079"/>
                  <a:pt x="4907519" y="1174230"/>
                  <a:pt x="4891317" y="1149928"/>
                </a:cubicBezTo>
                <a:lnTo>
                  <a:pt x="4863607" y="1108364"/>
                </a:lnTo>
                <a:cubicBezTo>
                  <a:pt x="4839222" y="1035206"/>
                  <a:pt x="4857854" y="1078952"/>
                  <a:pt x="4794335" y="983673"/>
                </a:cubicBezTo>
                <a:cubicBezTo>
                  <a:pt x="4785099" y="969818"/>
                  <a:pt x="4771892" y="957906"/>
                  <a:pt x="4766626" y="942109"/>
                </a:cubicBezTo>
                <a:cubicBezTo>
                  <a:pt x="4731800" y="837637"/>
                  <a:pt x="4778778" y="966415"/>
                  <a:pt x="4725062" y="858982"/>
                </a:cubicBezTo>
                <a:cubicBezTo>
                  <a:pt x="4718531" y="845920"/>
                  <a:pt x="4719308" y="829569"/>
                  <a:pt x="4711207" y="817418"/>
                </a:cubicBezTo>
                <a:cubicBezTo>
                  <a:pt x="4700339" y="801116"/>
                  <a:pt x="4681673" y="791321"/>
                  <a:pt x="4669644" y="775855"/>
                </a:cubicBezTo>
                <a:cubicBezTo>
                  <a:pt x="4649199" y="749568"/>
                  <a:pt x="4641935" y="711201"/>
                  <a:pt x="4614226" y="692728"/>
                </a:cubicBezTo>
                <a:cubicBezTo>
                  <a:pt x="4586517" y="674255"/>
                  <a:pt x="4560885" y="652202"/>
                  <a:pt x="4531098" y="637309"/>
                </a:cubicBezTo>
                <a:cubicBezTo>
                  <a:pt x="4512625" y="628073"/>
                  <a:pt x="4493194" y="620546"/>
                  <a:pt x="4475680" y="609600"/>
                </a:cubicBezTo>
                <a:cubicBezTo>
                  <a:pt x="4465356" y="603148"/>
                  <a:pt x="4397351" y="548322"/>
                  <a:pt x="4378698" y="540328"/>
                </a:cubicBezTo>
                <a:cubicBezTo>
                  <a:pt x="4361196" y="532827"/>
                  <a:pt x="4341753" y="531091"/>
                  <a:pt x="4323280" y="526473"/>
                </a:cubicBezTo>
                <a:cubicBezTo>
                  <a:pt x="4304807" y="512618"/>
                  <a:pt x="4287911" y="496365"/>
                  <a:pt x="4267862" y="484909"/>
                </a:cubicBezTo>
                <a:cubicBezTo>
                  <a:pt x="4255182" y="477663"/>
                  <a:pt x="4239972" y="476183"/>
                  <a:pt x="4226298" y="471055"/>
                </a:cubicBezTo>
                <a:cubicBezTo>
                  <a:pt x="4203012" y="462323"/>
                  <a:pt x="4179752" y="453446"/>
                  <a:pt x="4157026" y="443346"/>
                </a:cubicBezTo>
                <a:cubicBezTo>
                  <a:pt x="4138153" y="434958"/>
                  <a:pt x="4119539" y="425884"/>
                  <a:pt x="4101607" y="415637"/>
                </a:cubicBezTo>
                <a:cubicBezTo>
                  <a:pt x="4087150" y="407376"/>
                  <a:pt x="4075349" y="394487"/>
                  <a:pt x="4060044" y="387928"/>
                </a:cubicBezTo>
                <a:cubicBezTo>
                  <a:pt x="4042542" y="380427"/>
                  <a:pt x="4023099" y="378691"/>
                  <a:pt x="4004626" y="374073"/>
                </a:cubicBezTo>
                <a:cubicBezTo>
                  <a:pt x="3990771" y="364837"/>
                  <a:pt x="3977955" y="353811"/>
                  <a:pt x="3963062" y="346364"/>
                </a:cubicBezTo>
                <a:cubicBezTo>
                  <a:pt x="3943183" y="336424"/>
                  <a:pt x="3883841" y="323095"/>
                  <a:pt x="3866080" y="318655"/>
                </a:cubicBezTo>
                <a:cubicBezTo>
                  <a:pt x="3764475" y="267852"/>
                  <a:pt x="3859561" y="309320"/>
                  <a:pt x="3741389" y="277091"/>
                </a:cubicBezTo>
                <a:cubicBezTo>
                  <a:pt x="3713210" y="269406"/>
                  <a:pt x="3685971" y="258618"/>
                  <a:pt x="3658262" y="249382"/>
                </a:cubicBezTo>
                <a:lnTo>
                  <a:pt x="3616698" y="235528"/>
                </a:lnTo>
                <a:lnTo>
                  <a:pt x="3575135" y="221673"/>
                </a:lnTo>
                <a:cubicBezTo>
                  <a:pt x="3561280" y="217055"/>
                  <a:pt x="3545722" y="215919"/>
                  <a:pt x="3533571" y="207818"/>
                </a:cubicBezTo>
                <a:cubicBezTo>
                  <a:pt x="3461239" y="159597"/>
                  <a:pt x="3524138" y="193910"/>
                  <a:pt x="3422735" y="166255"/>
                </a:cubicBezTo>
                <a:cubicBezTo>
                  <a:pt x="3422692" y="166243"/>
                  <a:pt x="3318847" y="131625"/>
                  <a:pt x="3298044" y="124691"/>
                </a:cubicBezTo>
                <a:cubicBezTo>
                  <a:pt x="3284189" y="120073"/>
                  <a:pt x="3270885" y="113238"/>
                  <a:pt x="3256480" y="110837"/>
                </a:cubicBezTo>
                <a:cubicBezTo>
                  <a:pt x="3228771" y="106219"/>
                  <a:pt x="3200899" y="102491"/>
                  <a:pt x="3173353" y="96982"/>
                </a:cubicBezTo>
                <a:cubicBezTo>
                  <a:pt x="3101161" y="82544"/>
                  <a:pt x="3137997" y="86881"/>
                  <a:pt x="3076371" y="69273"/>
                </a:cubicBezTo>
                <a:cubicBezTo>
                  <a:pt x="3058062" y="64042"/>
                  <a:pt x="3039262" y="60649"/>
                  <a:pt x="3020953" y="55418"/>
                </a:cubicBezTo>
                <a:cubicBezTo>
                  <a:pt x="3006911" y="51406"/>
                  <a:pt x="2993431" y="45576"/>
                  <a:pt x="2979389" y="41564"/>
                </a:cubicBezTo>
                <a:cubicBezTo>
                  <a:pt x="2961080" y="36333"/>
                  <a:pt x="2942280" y="32940"/>
                  <a:pt x="2923971" y="27709"/>
                </a:cubicBezTo>
                <a:cubicBezTo>
                  <a:pt x="2909929" y="23697"/>
                  <a:pt x="2896961" y="15068"/>
                  <a:pt x="2882407" y="13855"/>
                </a:cubicBezTo>
                <a:cubicBezTo>
                  <a:pt x="2785651" y="5792"/>
                  <a:pt x="2688444" y="4618"/>
                  <a:pt x="2591462" y="0"/>
                </a:cubicBezTo>
                <a:lnTo>
                  <a:pt x="1095171" y="13855"/>
                </a:lnTo>
                <a:cubicBezTo>
                  <a:pt x="1055786" y="14546"/>
                  <a:pt x="983450" y="36479"/>
                  <a:pt x="942771" y="41564"/>
                </a:cubicBezTo>
                <a:cubicBezTo>
                  <a:pt x="892155" y="47891"/>
                  <a:pt x="841171" y="50800"/>
                  <a:pt x="790371" y="55418"/>
                </a:cubicBezTo>
                <a:cubicBezTo>
                  <a:pt x="664267" y="97454"/>
                  <a:pt x="863421" y="32977"/>
                  <a:pt x="679535" y="83128"/>
                </a:cubicBezTo>
                <a:cubicBezTo>
                  <a:pt x="651356" y="90813"/>
                  <a:pt x="624116" y="101601"/>
                  <a:pt x="596407" y="110837"/>
                </a:cubicBezTo>
                <a:lnTo>
                  <a:pt x="554844" y="124691"/>
                </a:lnTo>
                <a:cubicBezTo>
                  <a:pt x="488977" y="168602"/>
                  <a:pt x="529077" y="147134"/>
                  <a:pt x="430153" y="180109"/>
                </a:cubicBezTo>
                <a:cubicBezTo>
                  <a:pt x="416298" y="184727"/>
                  <a:pt x="400740" y="185863"/>
                  <a:pt x="388589" y="193964"/>
                </a:cubicBezTo>
                <a:cubicBezTo>
                  <a:pt x="374735" y="203200"/>
                  <a:pt x="362242" y="214910"/>
                  <a:pt x="347026" y="221673"/>
                </a:cubicBezTo>
                <a:cubicBezTo>
                  <a:pt x="320335" y="233536"/>
                  <a:pt x="291607" y="240145"/>
                  <a:pt x="263898" y="249382"/>
                </a:cubicBezTo>
                <a:cubicBezTo>
                  <a:pt x="250044" y="254000"/>
                  <a:pt x="234486" y="255136"/>
                  <a:pt x="222335" y="263237"/>
                </a:cubicBezTo>
                <a:cubicBezTo>
                  <a:pt x="156469" y="307147"/>
                  <a:pt x="196566" y="285681"/>
                  <a:pt x="97644" y="318655"/>
                </a:cubicBezTo>
                <a:lnTo>
                  <a:pt x="56080" y="332509"/>
                </a:lnTo>
                <a:cubicBezTo>
                  <a:pt x="37607" y="360218"/>
                  <a:pt x="-5869" y="382981"/>
                  <a:pt x="662" y="415637"/>
                </a:cubicBezTo>
                <a:cubicBezTo>
                  <a:pt x="15423" y="489437"/>
                  <a:pt x="-9031" y="484909"/>
                  <a:pt x="28371" y="48490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p:cNvSpPr/>
          <p:nvPr/>
        </p:nvSpPr>
        <p:spPr>
          <a:xfrm>
            <a:off x="1662545" y="3990109"/>
            <a:ext cx="3853057" cy="1731818"/>
          </a:xfrm>
          <a:custGeom>
            <a:avLst/>
            <a:gdLst>
              <a:gd name="connsiteX0" fmla="*/ 1136073 w 3853057"/>
              <a:gd name="connsiteY0" fmla="*/ 96982 h 1731818"/>
              <a:gd name="connsiteX1" fmla="*/ 983673 w 3853057"/>
              <a:gd name="connsiteY1" fmla="*/ 55418 h 1731818"/>
              <a:gd name="connsiteX2" fmla="*/ 942110 w 3853057"/>
              <a:gd name="connsiteY2" fmla="*/ 41564 h 1731818"/>
              <a:gd name="connsiteX3" fmla="*/ 803564 w 3853057"/>
              <a:gd name="connsiteY3" fmla="*/ 69273 h 1731818"/>
              <a:gd name="connsiteX4" fmla="*/ 762000 w 3853057"/>
              <a:gd name="connsiteY4" fmla="*/ 110836 h 1731818"/>
              <a:gd name="connsiteX5" fmla="*/ 706582 w 3853057"/>
              <a:gd name="connsiteY5" fmla="*/ 124691 h 1731818"/>
              <a:gd name="connsiteX6" fmla="*/ 665019 w 3853057"/>
              <a:gd name="connsiteY6" fmla="*/ 138546 h 1731818"/>
              <a:gd name="connsiteX7" fmla="*/ 512619 w 3853057"/>
              <a:gd name="connsiteY7" fmla="*/ 124691 h 1731818"/>
              <a:gd name="connsiteX8" fmla="*/ 471055 w 3853057"/>
              <a:gd name="connsiteY8" fmla="*/ 110836 h 1731818"/>
              <a:gd name="connsiteX9" fmla="*/ 387928 w 3853057"/>
              <a:gd name="connsiteY9" fmla="*/ 124691 h 1731818"/>
              <a:gd name="connsiteX10" fmla="*/ 360219 w 3853057"/>
              <a:gd name="connsiteY10" fmla="*/ 166255 h 1731818"/>
              <a:gd name="connsiteX11" fmla="*/ 387928 w 3853057"/>
              <a:gd name="connsiteY11" fmla="*/ 360218 h 1731818"/>
              <a:gd name="connsiteX12" fmla="*/ 360219 w 3853057"/>
              <a:gd name="connsiteY12" fmla="*/ 471055 h 1731818"/>
              <a:gd name="connsiteX13" fmla="*/ 318655 w 3853057"/>
              <a:gd name="connsiteY13" fmla="*/ 498764 h 1731818"/>
              <a:gd name="connsiteX14" fmla="*/ 152400 w 3853057"/>
              <a:gd name="connsiteY14" fmla="*/ 526473 h 1731818"/>
              <a:gd name="connsiteX15" fmla="*/ 55419 w 3853057"/>
              <a:gd name="connsiteY15" fmla="*/ 568036 h 1731818"/>
              <a:gd name="connsiteX16" fmla="*/ 41564 w 3853057"/>
              <a:gd name="connsiteY16" fmla="*/ 609600 h 1731818"/>
              <a:gd name="connsiteX17" fmla="*/ 0 w 3853057"/>
              <a:gd name="connsiteY17" fmla="*/ 692727 h 1731818"/>
              <a:gd name="connsiteX18" fmla="*/ 83128 w 3853057"/>
              <a:gd name="connsiteY18" fmla="*/ 983673 h 1731818"/>
              <a:gd name="connsiteX19" fmla="*/ 152400 w 3853057"/>
              <a:gd name="connsiteY19" fmla="*/ 1066800 h 1731818"/>
              <a:gd name="connsiteX20" fmla="*/ 180110 w 3853057"/>
              <a:gd name="connsiteY20" fmla="*/ 1108364 h 1731818"/>
              <a:gd name="connsiteX21" fmla="*/ 263237 w 3853057"/>
              <a:gd name="connsiteY21" fmla="*/ 1163782 h 1731818"/>
              <a:gd name="connsiteX22" fmla="*/ 346364 w 3853057"/>
              <a:gd name="connsiteY22" fmla="*/ 1219200 h 1731818"/>
              <a:gd name="connsiteX23" fmla="*/ 387928 w 3853057"/>
              <a:gd name="connsiteY23" fmla="*/ 1246909 h 1731818"/>
              <a:gd name="connsiteX24" fmla="*/ 471055 w 3853057"/>
              <a:gd name="connsiteY24" fmla="*/ 1274618 h 1731818"/>
              <a:gd name="connsiteX25" fmla="*/ 512619 w 3853057"/>
              <a:gd name="connsiteY25" fmla="*/ 1288473 h 1731818"/>
              <a:gd name="connsiteX26" fmla="*/ 554182 w 3853057"/>
              <a:gd name="connsiteY26" fmla="*/ 1302327 h 1731818"/>
              <a:gd name="connsiteX27" fmla="*/ 609600 w 3853057"/>
              <a:gd name="connsiteY27" fmla="*/ 1330036 h 1731818"/>
              <a:gd name="connsiteX28" fmla="*/ 651164 w 3853057"/>
              <a:gd name="connsiteY28" fmla="*/ 1343891 h 1731818"/>
              <a:gd name="connsiteX29" fmla="*/ 692728 w 3853057"/>
              <a:gd name="connsiteY29" fmla="*/ 1371600 h 1731818"/>
              <a:gd name="connsiteX30" fmla="*/ 803564 w 3853057"/>
              <a:gd name="connsiteY30" fmla="*/ 1399309 h 1731818"/>
              <a:gd name="connsiteX31" fmla="*/ 900546 w 3853057"/>
              <a:gd name="connsiteY31" fmla="*/ 1440873 h 1731818"/>
              <a:gd name="connsiteX32" fmla="*/ 1025237 w 3853057"/>
              <a:gd name="connsiteY32" fmla="*/ 1454727 h 1731818"/>
              <a:gd name="connsiteX33" fmla="*/ 1205346 w 3853057"/>
              <a:gd name="connsiteY33" fmla="*/ 1496291 h 1731818"/>
              <a:gd name="connsiteX34" fmla="*/ 1302328 w 3853057"/>
              <a:gd name="connsiteY34" fmla="*/ 1524000 h 1731818"/>
              <a:gd name="connsiteX35" fmla="*/ 1427019 w 3853057"/>
              <a:gd name="connsiteY35" fmla="*/ 1551709 h 1731818"/>
              <a:gd name="connsiteX36" fmla="*/ 1468582 w 3853057"/>
              <a:gd name="connsiteY36" fmla="*/ 1565564 h 1731818"/>
              <a:gd name="connsiteX37" fmla="*/ 1537855 w 3853057"/>
              <a:gd name="connsiteY37" fmla="*/ 1579418 h 1731818"/>
              <a:gd name="connsiteX38" fmla="*/ 1579419 w 3853057"/>
              <a:gd name="connsiteY38" fmla="*/ 1593273 h 1731818"/>
              <a:gd name="connsiteX39" fmla="*/ 1634837 w 3853057"/>
              <a:gd name="connsiteY39" fmla="*/ 1607127 h 1731818"/>
              <a:gd name="connsiteX40" fmla="*/ 1676400 w 3853057"/>
              <a:gd name="connsiteY40" fmla="*/ 1620982 h 1731818"/>
              <a:gd name="connsiteX41" fmla="*/ 1801091 w 3853057"/>
              <a:gd name="connsiteY41" fmla="*/ 1634836 h 1731818"/>
              <a:gd name="connsiteX42" fmla="*/ 2036619 w 3853057"/>
              <a:gd name="connsiteY42" fmla="*/ 1676400 h 1731818"/>
              <a:gd name="connsiteX43" fmla="*/ 2272146 w 3853057"/>
              <a:gd name="connsiteY43" fmla="*/ 1690255 h 1731818"/>
              <a:gd name="connsiteX44" fmla="*/ 2632364 w 3853057"/>
              <a:gd name="connsiteY44" fmla="*/ 1731818 h 1731818"/>
              <a:gd name="connsiteX45" fmla="*/ 2923310 w 3853057"/>
              <a:gd name="connsiteY45" fmla="*/ 1717964 h 1731818"/>
              <a:gd name="connsiteX46" fmla="*/ 3297382 w 3853057"/>
              <a:gd name="connsiteY46" fmla="*/ 1690255 h 1731818"/>
              <a:gd name="connsiteX47" fmla="*/ 3380510 w 3853057"/>
              <a:gd name="connsiteY47" fmla="*/ 1676400 h 1731818"/>
              <a:gd name="connsiteX48" fmla="*/ 3505200 w 3853057"/>
              <a:gd name="connsiteY48" fmla="*/ 1662546 h 1731818"/>
              <a:gd name="connsiteX49" fmla="*/ 3588328 w 3853057"/>
              <a:gd name="connsiteY49" fmla="*/ 1634836 h 1731818"/>
              <a:gd name="connsiteX50" fmla="*/ 3671455 w 3853057"/>
              <a:gd name="connsiteY50" fmla="*/ 1579418 h 1731818"/>
              <a:gd name="connsiteX51" fmla="*/ 3754582 w 3853057"/>
              <a:gd name="connsiteY51" fmla="*/ 1510146 h 1731818"/>
              <a:gd name="connsiteX52" fmla="*/ 3796146 w 3853057"/>
              <a:gd name="connsiteY52" fmla="*/ 1385455 h 1731818"/>
              <a:gd name="connsiteX53" fmla="*/ 3810000 w 3853057"/>
              <a:gd name="connsiteY53" fmla="*/ 1343891 h 1731818"/>
              <a:gd name="connsiteX54" fmla="*/ 3837710 w 3853057"/>
              <a:gd name="connsiteY54" fmla="*/ 1316182 h 1731818"/>
              <a:gd name="connsiteX55" fmla="*/ 3837710 w 3853057"/>
              <a:gd name="connsiteY55" fmla="*/ 1080655 h 1731818"/>
              <a:gd name="connsiteX56" fmla="*/ 3823855 w 3853057"/>
              <a:gd name="connsiteY56" fmla="*/ 1039091 h 1731818"/>
              <a:gd name="connsiteX57" fmla="*/ 3768437 w 3853057"/>
              <a:gd name="connsiteY57" fmla="*/ 955964 h 1731818"/>
              <a:gd name="connsiteX58" fmla="*/ 3699164 w 3853057"/>
              <a:gd name="connsiteY58" fmla="*/ 886691 h 1731818"/>
              <a:gd name="connsiteX59" fmla="*/ 3629891 w 3853057"/>
              <a:gd name="connsiteY59" fmla="*/ 831273 h 1731818"/>
              <a:gd name="connsiteX60" fmla="*/ 3560619 w 3853057"/>
              <a:gd name="connsiteY60" fmla="*/ 775855 h 1731818"/>
              <a:gd name="connsiteX61" fmla="*/ 3519055 w 3853057"/>
              <a:gd name="connsiteY61" fmla="*/ 748146 h 1731818"/>
              <a:gd name="connsiteX62" fmla="*/ 3491346 w 3853057"/>
              <a:gd name="connsiteY62" fmla="*/ 720436 h 1731818"/>
              <a:gd name="connsiteX63" fmla="*/ 3449782 w 3853057"/>
              <a:gd name="connsiteY63" fmla="*/ 706582 h 1731818"/>
              <a:gd name="connsiteX64" fmla="*/ 3380510 w 3853057"/>
              <a:gd name="connsiteY64" fmla="*/ 637309 h 1731818"/>
              <a:gd name="connsiteX65" fmla="*/ 3311237 w 3853057"/>
              <a:gd name="connsiteY65" fmla="*/ 595746 h 1731818"/>
              <a:gd name="connsiteX66" fmla="*/ 3200400 w 3853057"/>
              <a:gd name="connsiteY66" fmla="*/ 512618 h 1731818"/>
              <a:gd name="connsiteX67" fmla="*/ 3158837 w 3853057"/>
              <a:gd name="connsiteY67" fmla="*/ 498764 h 1731818"/>
              <a:gd name="connsiteX68" fmla="*/ 3117273 w 3853057"/>
              <a:gd name="connsiteY68" fmla="*/ 471055 h 1731818"/>
              <a:gd name="connsiteX69" fmla="*/ 3075710 w 3853057"/>
              <a:gd name="connsiteY69" fmla="*/ 457200 h 1731818"/>
              <a:gd name="connsiteX70" fmla="*/ 3048000 w 3853057"/>
              <a:gd name="connsiteY70" fmla="*/ 429491 h 1731818"/>
              <a:gd name="connsiteX71" fmla="*/ 3006437 w 3853057"/>
              <a:gd name="connsiteY71" fmla="*/ 415636 h 1731818"/>
              <a:gd name="connsiteX72" fmla="*/ 2964873 w 3853057"/>
              <a:gd name="connsiteY72" fmla="*/ 387927 h 1731818"/>
              <a:gd name="connsiteX73" fmla="*/ 2881746 w 3853057"/>
              <a:gd name="connsiteY73" fmla="*/ 360218 h 1731818"/>
              <a:gd name="connsiteX74" fmla="*/ 2729346 w 3853057"/>
              <a:gd name="connsiteY74" fmla="*/ 318655 h 1731818"/>
              <a:gd name="connsiteX75" fmla="*/ 2673928 w 3853057"/>
              <a:gd name="connsiteY75" fmla="*/ 304800 h 1731818"/>
              <a:gd name="connsiteX76" fmla="*/ 2549237 w 3853057"/>
              <a:gd name="connsiteY76" fmla="*/ 290946 h 1731818"/>
              <a:gd name="connsiteX77" fmla="*/ 2382982 w 3853057"/>
              <a:gd name="connsiteY77" fmla="*/ 263236 h 1731818"/>
              <a:gd name="connsiteX78" fmla="*/ 2341419 w 3853057"/>
              <a:gd name="connsiteY78" fmla="*/ 249382 h 1731818"/>
              <a:gd name="connsiteX79" fmla="*/ 2286000 w 3853057"/>
              <a:gd name="connsiteY79" fmla="*/ 235527 h 1731818"/>
              <a:gd name="connsiteX80" fmla="*/ 2189019 w 3853057"/>
              <a:gd name="connsiteY80" fmla="*/ 221673 h 1731818"/>
              <a:gd name="connsiteX81" fmla="*/ 2105891 w 3853057"/>
              <a:gd name="connsiteY81" fmla="*/ 193964 h 1731818"/>
              <a:gd name="connsiteX82" fmla="*/ 2064328 w 3853057"/>
              <a:gd name="connsiteY82" fmla="*/ 180109 h 1731818"/>
              <a:gd name="connsiteX83" fmla="*/ 1981200 w 3853057"/>
              <a:gd name="connsiteY83" fmla="*/ 138546 h 1731818"/>
              <a:gd name="connsiteX84" fmla="*/ 1911928 w 3853057"/>
              <a:gd name="connsiteY84" fmla="*/ 96982 h 1731818"/>
              <a:gd name="connsiteX85" fmla="*/ 1801091 w 3853057"/>
              <a:gd name="connsiteY85" fmla="*/ 55418 h 1731818"/>
              <a:gd name="connsiteX86" fmla="*/ 1759528 w 3853057"/>
              <a:gd name="connsiteY86" fmla="*/ 27709 h 1731818"/>
              <a:gd name="connsiteX87" fmla="*/ 1676400 w 3853057"/>
              <a:gd name="connsiteY87" fmla="*/ 13855 h 1731818"/>
              <a:gd name="connsiteX88" fmla="*/ 1634837 w 3853057"/>
              <a:gd name="connsiteY88" fmla="*/ 0 h 1731818"/>
              <a:gd name="connsiteX89" fmla="*/ 1316182 w 3853057"/>
              <a:gd name="connsiteY89" fmla="*/ 13855 h 1731818"/>
              <a:gd name="connsiteX90" fmla="*/ 1233055 w 3853057"/>
              <a:gd name="connsiteY90" fmla="*/ 41564 h 1731818"/>
              <a:gd name="connsiteX91" fmla="*/ 1191491 w 3853057"/>
              <a:gd name="connsiteY91" fmla="*/ 55418 h 1731818"/>
              <a:gd name="connsiteX92" fmla="*/ 1149928 w 3853057"/>
              <a:gd name="connsiteY92" fmla="*/ 83127 h 1731818"/>
              <a:gd name="connsiteX93" fmla="*/ 1136073 w 3853057"/>
              <a:gd name="connsiteY93" fmla="*/ 96982 h 173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3853057" h="1731818">
                <a:moveTo>
                  <a:pt x="1136073" y="96982"/>
                </a:moveTo>
                <a:cubicBezTo>
                  <a:pt x="1038158" y="77398"/>
                  <a:pt x="1089142" y="90574"/>
                  <a:pt x="983673" y="55418"/>
                </a:cubicBezTo>
                <a:lnTo>
                  <a:pt x="942110" y="41564"/>
                </a:lnTo>
                <a:cubicBezTo>
                  <a:pt x="933891" y="42738"/>
                  <a:pt x="829946" y="51686"/>
                  <a:pt x="803564" y="69273"/>
                </a:cubicBezTo>
                <a:cubicBezTo>
                  <a:pt x="787261" y="80141"/>
                  <a:pt x="779012" y="101115"/>
                  <a:pt x="762000" y="110836"/>
                </a:cubicBezTo>
                <a:cubicBezTo>
                  <a:pt x="745468" y="120283"/>
                  <a:pt x="724891" y="119460"/>
                  <a:pt x="706582" y="124691"/>
                </a:cubicBezTo>
                <a:cubicBezTo>
                  <a:pt x="692540" y="128703"/>
                  <a:pt x="678873" y="133928"/>
                  <a:pt x="665019" y="138546"/>
                </a:cubicBezTo>
                <a:cubicBezTo>
                  <a:pt x="614219" y="133928"/>
                  <a:pt x="563116" y="131905"/>
                  <a:pt x="512619" y="124691"/>
                </a:cubicBezTo>
                <a:cubicBezTo>
                  <a:pt x="498162" y="122626"/>
                  <a:pt x="485659" y="110836"/>
                  <a:pt x="471055" y="110836"/>
                </a:cubicBezTo>
                <a:cubicBezTo>
                  <a:pt x="442964" y="110836"/>
                  <a:pt x="415637" y="120073"/>
                  <a:pt x="387928" y="124691"/>
                </a:cubicBezTo>
                <a:cubicBezTo>
                  <a:pt x="378692" y="138546"/>
                  <a:pt x="361602" y="149661"/>
                  <a:pt x="360219" y="166255"/>
                </a:cubicBezTo>
                <a:cubicBezTo>
                  <a:pt x="356347" y="212721"/>
                  <a:pt x="377317" y="307165"/>
                  <a:pt x="387928" y="360218"/>
                </a:cubicBezTo>
                <a:cubicBezTo>
                  <a:pt x="387239" y="363664"/>
                  <a:pt x="371578" y="456856"/>
                  <a:pt x="360219" y="471055"/>
                </a:cubicBezTo>
                <a:cubicBezTo>
                  <a:pt x="349817" y="484057"/>
                  <a:pt x="333548" y="491318"/>
                  <a:pt x="318655" y="498764"/>
                </a:cubicBezTo>
                <a:cubicBezTo>
                  <a:pt x="272236" y="521973"/>
                  <a:pt x="191901" y="522084"/>
                  <a:pt x="152400" y="526473"/>
                </a:cubicBezTo>
                <a:cubicBezTo>
                  <a:pt x="127560" y="534753"/>
                  <a:pt x="72540" y="550915"/>
                  <a:pt x="55419" y="568036"/>
                </a:cubicBezTo>
                <a:cubicBezTo>
                  <a:pt x="45092" y="578363"/>
                  <a:pt x="48095" y="596538"/>
                  <a:pt x="41564" y="609600"/>
                </a:cubicBezTo>
                <a:cubicBezTo>
                  <a:pt x="-12152" y="717033"/>
                  <a:pt x="34826" y="588255"/>
                  <a:pt x="0" y="692727"/>
                </a:cubicBezTo>
                <a:cubicBezTo>
                  <a:pt x="44161" y="972411"/>
                  <a:pt x="-32350" y="906689"/>
                  <a:pt x="83128" y="983673"/>
                </a:cubicBezTo>
                <a:cubicBezTo>
                  <a:pt x="142572" y="1102561"/>
                  <a:pt x="74071" y="988471"/>
                  <a:pt x="152400" y="1066800"/>
                </a:cubicBezTo>
                <a:cubicBezTo>
                  <a:pt x="164174" y="1078574"/>
                  <a:pt x="167579" y="1097399"/>
                  <a:pt x="180110" y="1108364"/>
                </a:cubicBezTo>
                <a:cubicBezTo>
                  <a:pt x="205172" y="1130294"/>
                  <a:pt x="263237" y="1163782"/>
                  <a:pt x="263237" y="1163782"/>
                </a:cubicBezTo>
                <a:cubicBezTo>
                  <a:pt x="311939" y="1236836"/>
                  <a:pt x="262863" y="1183415"/>
                  <a:pt x="346364" y="1219200"/>
                </a:cubicBezTo>
                <a:cubicBezTo>
                  <a:pt x="361669" y="1225759"/>
                  <a:pt x="372712" y="1240146"/>
                  <a:pt x="387928" y="1246909"/>
                </a:cubicBezTo>
                <a:cubicBezTo>
                  <a:pt x="414618" y="1258771"/>
                  <a:pt x="443346" y="1265382"/>
                  <a:pt x="471055" y="1274618"/>
                </a:cubicBezTo>
                <a:lnTo>
                  <a:pt x="512619" y="1288473"/>
                </a:lnTo>
                <a:cubicBezTo>
                  <a:pt x="526473" y="1293091"/>
                  <a:pt x="541120" y="1295796"/>
                  <a:pt x="554182" y="1302327"/>
                </a:cubicBezTo>
                <a:cubicBezTo>
                  <a:pt x="572655" y="1311563"/>
                  <a:pt x="590617" y="1321900"/>
                  <a:pt x="609600" y="1330036"/>
                </a:cubicBezTo>
                <a:cubicBezTo>
                  <a:pt x="623023" y="1335789"/>
                  <a:pt x="638102" y="1337360"/>
                  <a:pt x="651164" y="1343891"/>
                </a:cubicBezTo>
                <a:cubicBezTo>
                  <a:pt x="666057" y="1351338"/>
                  <a:pt x="677079" y="1365910"/>
                  <a:pt x="692728" y="1371600"/>
                </a:cubicBezTo>
                <a:cubicBezTo>
                  <a:pt x="728518" y="1384614"/>
                  <a:pt x="803564" y="1399309"/>
                  <a:pt x="803564" y="1399309"/>
                </a:cubicBezTo>
                <a:cubicBezTo>
                  <a:pt x="828798" y="1411926"/>
                  <a:pt x="869969" y="1435777"/>
                  <a:pt x="900546" y="1440873"/>
                </a:cubicBezTo>
                <a:cubicBezTo>
                  <a:pt x="941796" y="1447748"/>
                  <a:pt x="983673" y="1450109"/>
                  <a:pt x="1025237" y="1454727"/>
                </a:cubicBezTo>
                <a:cubicBezTo>
                  <a:pt x="1139344" y="1492763"/>
                  <a:pt x="1079450" y="1478305"/>
                  <a:pt x="1205346" y="1496291"/>
                </a:cubicBezTo>
                <a:cubicBezTo>
                  <a:pt x="1251637" y="1511722"/>
                  <a:pt x="1250131" y="1512401"/>
                  <a:pt x="1302328" y="1524000"/>
                </a:cubicBezTo>
                <a:cubicBezTo>
                  <a:pt x="1366579" y="1538278"/>
                  <a:pt x="1367913" y="1534822"/>
                  <a:pt x="1427019" y="1551709"/>
                </a:cubicBezTo>
                <a:cubicBezTo>
                  <a:pt x="1441061" y="1555721"/>
                  <a:pt x="1454414" y="1562022"/>
                  <a:pt x="1468582" y="1565564"/>
                </a:cubicBezTo>
                <a:cubicBezTo>
                  <a:pt x="1491427" y="1571275"/>
                  <a:pt x="1515010" y="1573707"/>
                  <a:pt x="1537855" y="1579418"/>
                </a:cubicBezTo>
                <a:cubicBezTo>
                  <a:pt x="1552023" y="1582960"/>
                  <a:pt x="1565377" y="1589261"/>
                  <a:pt x="1579419" y="1593273"/>
                </a:cubicBezTo>
                <a:cubicBezTo>
                  <a:pt x="1597728" y="1598504"/>
                  <a:pt x="1616528" y="1601896"/>
                  <a:pt x="1634837" y="1607127"/>
                </a:cubicBezTo>
                <a:cubicBezTo>
                  <a:pt x="1648879" y="1611139"/>
                  <a:pt x="1661995" y="1618581"/>
                  <a:pt x="1676400" y="1620982"/>
                </a:cubicBezTo>
                <a:cubicBezTo>
                  <a:pt x="1717650" y="1627857"/>
                  <a:pt x="1759783" y="1628314"/>
                  <a:pt x="1801091" y="1634836"/>
                </a:cubicBezTo>
                <a:cubicBezTo>
                  <a:pt x="1902665" y="1650874"/>
                  <a:pt x="1940851" y="1668419"/>
                  <a:pt x="2036619" y="1676400"/>
                </a:cubicBezTo>
                <a:cubicBezTo>
                  <a:pt x="2114992" y="1682931"/>
                  <a:pt x="2193637" y="1685637"/>
                  <a:pt x="2272146" y="1690255"/>
                </a:cubicBezTo>
                <a:cubicBezTo>
                  <a:pt x="2521161" y="1725828"/>
                  <a:pt x="2401025" y="1712540"/>
                  <a:pt x="2632364" y="1731818"/>
                </a:cubicBezTo>
                <a:lnTo>
                  <a:pt x="2923310" y="1717964"/>
                </a:lnTo>
                <a:cubicBezTo>
                  <a:pt x="3048099" y="1710165"/>
                  <a:pt x="3297382" y="1690255"/>
                  <a:pt x="3297382" y="1690255"/>
                </a:cubicBezTo>
                <a:cubicBezTo>
                  <a:pt x="3325091" y="1685637"/>
                  <a:pt x="3352665" y="1680113"/>
                  <a:pt x="3380510" y="1676400"/>
                </a:cubicBezTo>
                <a:cubicBezTo>
                  <a:pt x="3421962" y="1670873"/>
                  <a:pt x="3464193" y="1670747"/>
                  <a:pt x="3505200" y="1662546"/>
                </a:cubicBezTo>
                <a:cubicBezTo>
                  <a:pt x="3533841" y="1656818"/>
                  <a:pt x="3564025" y="1651038"/>
                  <a:pt x="3588328" y="1634836"/>
                </a:cubicBezTo>
                <a:cubicBezTo>
                  <a:pt x="3616037" y="1616363"/>
                  <a:pt x="3647907" y="1602966"/>
                  <a:pt x="3671455" y="1579418"/>
                </a:cubicBezTo>
                <a:cubicBezTo>
                  <a:pt x="3724793" y="1526081"/>
                  <a:pt x="3696717" y="1548723"/>
                  <a:pt x="3754582" y="1510146"/>
                </a:cubicBezTo>
                <a:lnTo>
                  <a:pt x="3796146" y="1385455"/>
                </a:lnTo>
                <a:cubicBezTo>
                  <a:pt x="3800764" y="1371600"/>
                  <a:pt x="3799673" y="1354217"/>
                  <a:pt x="3810000" y="1343891"/>
                </a:cubicBezTo>
                <a:lnTo>
                  <a:pt x="3837710" y="1316182"/>
                </a:lnTo>
                <a:cubicBezTo>
                  <a:pt x="3857171" y="1199412"/>
                  <a:pt x="3859153" y="1230756"/>
                  <a:pt x="3837710" y="1080655"/>
                </a:cubicBezTo>
                <a:cubicBezTo>
                  <a:pt x="3835645" y="1066198"/>
                  <a:pt x="3830947" y="1051857"/>
                  <a:pt x="3823855" y="1039091"/>
                </a:cubicBezTo>
                <a:cubicBezTo>
                  <a:pt x="3807682" y="1009980"/>
                  <a:pt x="3786910" y="983673"/>
                  <a:pt x="3768437" y="955964"/>
                </a:cubicBezTo>
                <a:cubicBezTo>
                  <a:pt x="3731491" y="900545"/>
                  <a:pt x="3754583" y="923637"/>
                  <a:pt x="3699164" y="886691"/>
                </a:cubicBezTo>
                <a:cubicBezTo>
                  <a:pt x="3619754" y="767574"/>
                  <a:pt x="3725492" y="907753"/>
                  <a:pt x="3629891" y="831273"/>
                </a:cubicBezTo>
                <a:cubicBezTo>
                  <a:pt x="3540365" y="759653"/>
                  <a:pt x="3665090" y="810678"/>
                  <a:pt x="3560619" y="775855"/>
                </a:cubicBezTo>
                <a:cubicBezTo>
                  <a:pt x="3546764" y="766619"/>
                  <a:pt x="3532057" y="758548"/>
                  <a:pt x="3519055" y="748146"/>
                </a:cubicBezTo>
                <a:cubicBezTo>
                  <a:pt x="3508855" y="739986"/>
                  <a:pt x="3502547" y="727157"/>
                  <a:pt x="3491346" y="720436"/>
                </a:cubicBezTo>
                <a:cubicBezTo>
                  <a:pt x="3478823" y="712922"/>
                  <a:pt x="3463637" y="711200"/>
                  <a:pt x="3449782" y="706582"/>
                </a:cubicBezTo>
                <a:cubicBezTo>
                  <a:pt x="3402282" y="635332"/>
                  <a:pt x="3446482" y="690086"/>
                  <a:pt x="3380510" y="637309"/>
                </a:cubicBezTo>
                <a:cubicBezTo>
                  <a:pt x="3326175" y="593841"/>
                  <a:pt x="3383414" y="619804"/>
                  <a:pt x="3311237" y="595746"/>
                </a:cubicBezTo>
                <a:cubicBezTo>
                  <a:pt x="3278413" y="562921"/>
                  <a:pt x="3247401" y="528285"/>
                  <a:pt x="3200400" y="512618"/>
                </a:cubicBezTo>
                <a:lnTo>
                  <a:pt x="3158837" y="498764"/>
                </a:lnTo>
                <a:cubicBezTo>
                  <a:pt x="3144982" y="489528"/>
                  <a:pt x="3132166" y="478502"/>
                  <a:pt x="3117273" y="471055"/>
                </a:cubicBezTo>
                <a:cubicBezTo>
                  <a:pt x="3104211" y="464524"/>
                  <a:pt x="3088233" y="464714"/>
                  <a:pt x="3075710" y="457200"/>
                </a:cubicBezTo>
                <a:cubicBezTo>
                  <a:pt x="3064509" y="450479"/>
                  <a:pt x="3059201" y="436212"/>
                  <a:pt x="3048000" y="429491"/>
                </a:cubicBezTo>
                <a:cubicBezTo>
                  <a:pt x="3035477" y="421977"/>
                  <a:pt x="3019499" y="422167"/>
                  <a:pt x="3006437" y="415636"/>
                </a:cubicBezTo>
                <a:cubicBezTo>
                  <a:pt x="2991544" y="408189"/>
                  <a:pt x="2980089" y="394690"/>
                  <a:pt x="2964873" y="387927"/>
                </a:cubicBezTo>
                <a:cubicBezTo>
                  <a:pt x="2938183" y="376065"/>
                  <a:pt x="2909455" y="369454"/>
                  <a:pt x="2881746" y="360218"/>
                </a:cubicBezTo>
                <a:cubicBezTo>
                  <a:pt x="2804062" y="334324"/>
                  <a:pt x="2854329" y="349901"/>
                  <a:pt x="2729346" y="318655"/>
                </a:cubicBezTo>
                <a:cubicBezTo>
                  <a:pt x="2710873" y="314037"/>
                  <a:pt x="2692853" y="306903"/>
                  <a:pt x="2673928" y="304800"/>
                </a:cubicBezTo>
                <a:lnTo>
                  <a:pt x="2549237" y="290946"/>
                </a:lnTo>
                <a:cubicBezTo>
                  <a:pt x="2402422" y="254241"/>
                  <a:pt x="2620800" y="306475"/>
                  <a:pt x="2382982" y="263236"/>
                </a:cubicBezTo>
                <a:cubicBezTo>
                  <a:pt x="2368614" y="260624"/>
                  <a:pt x="2355461" y="253394"/>
                  <a:pt x="2341419" y="249382"/>
                </a:cubicBezTo>
                <a:cubicBezTo>
                  <a:pt x="2323110" y="244151"/>
                  <a:pt x="2304734" y="238933"/>
                  <a:pt x="2286000" y="235527"/>
                </a:cubicBezTo>
                <a:cubicBezTo>
                  <a:pt x="2253872" y="229685"/>
                  <a:pt x="2221346" y="226291"/>
                  <a:pt x="2189019" y="221673"/>
                </a:cubicBezTo>
                <a:lnTo>
                  <a:pt x="2105891" y="193964"/>
                </a:lnTo>
                <a:cubicBezTo>
                  <a:pt x="2092037" y="189346"/>
                  <a:pt x="2076479" y="188210"/>
                  <a:pt x="2064328" y="180109"/>
                </a:cubicBezTo>
                <a:cubicBezTo>
                  <a:pt x="2010613" y="144299"/>
                  <a:pt x="2038561" y="157665"/>
                  <a:pt x="1981200" y="138546"/>
                </a:cubicBezTo>
                <a:cubicBezTo>
                  <a:pt x="1935122" y="92466"/>
                  <a:pt x="1974875" y="123959"/>
                  <a:pt x="1911928" y="96982"/>
                </a:cubicBezTo>
                <a:cubicBezTo>
                  <a:pt x="1810497" y="53512"/>
                  <a:pt x="1903267" y="80962"/>
                  <a:pt x="1801091" y="55418"/>
                </a:cubicBezTo>
                <a:cubicBezTo>
                  <a:pt x="1787237" y="46182"/>
                  <a:pt x="1775324" y="32974"/>
                  <a:pt x="1759528" y="27709"/>
                </a:cubicBezTo>
                <a:cubicBezTo>
                  <a:pt x="1732878" y="18826"/>
                  <a:pt x="1703823" y="19949"/>
                  <a:pt x="1676400" y="13855"/>
                </a:cubicBezTo>
                <a:cubicBezTo>
                  <a:pt x="1662144" y="10687"/>
                  <a:pt x="1648691" y="4618"/>
                  <a:pt x="1634837" y="0"/>
                </a:cubicBezTo>
                <a:cubicBezTo>
                  <a:pt x="1528619" y="4618"/>
                  <a:pt x="1421936" y="2915"/>
                  <a:pt x="1316182" y="13855"/>
                </a:cubicBezTo>
                <a:cubicBezTo>
                  <a:pt x="1287129" y="16860"/>
                  <a:pt x="1260764" y="32328"/>
                  <a:pt x="1233055" y="41564"/>
                </a:cubicBezTo>
                <a:lnTo>
                  <a:pt x="1191491" y="55418"/>
                </a:lnTo>
                <a:cubicBezTo>
                  <a:pt x="1177637" y="64654"/>
                  <a:pt x="1164821" y="75680"/>
                  <a:pt x="1149928" y="83127"/>
                </a:cubicBezTo>
                <a:cubicBezTo>
                  <a:pt x="1136866" y="89658"/>
                  <a:pt x="1108364" y="96982"/>
                  <a:pt x="1136073" y="9698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99482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Findings</a:t>
            </a:r>
            <a:endParaRPr lang="en-US" dirty="0"/>
          </a:p>
        </p:txBody>
      </p:sp>
      <p:sp>
        <p:nvSpPr>
          <p:cNvPr id="3" name="Content Placeholder 2"/>
          <p:cNvSpPr>
            <a:spLocks noGrp="1"/>
          </p:cNvSpPr>
          <p:nvPr>
            <p:ph idx="1"/>
          </p:nvPr>
        </p:nvSpPr>
        <p:spPr/>
        <p:txBody>
          <a:bodyPr>
            <a:normAutofit lnSpcReduction="10000"/>
          </a:bodyPr>
          <a:lstStyle/>
          <a:p>
            <a:r>
              <a:rPr lang="en-US" dirty="0" smtClean="0"/>
              <a:t>The spectrum configuration supports the ritual healing theory.</a:t>
            </a:r>
          </a:p>
          <a:p>
            <a:r>
              <a:rPr lang="en-US" dirty="0" smtClean="0"/>
              <a:t>Childhood trauma/stress probably causes high correlations among schizophrenia symptoms, shamanic variables, propensity for unusual experiences.</a:t>
            </a:r>
          </a:p>
          <a:p>
            <a:r>
              <a:rPr lang="en-US" dirty="0"/>
              <a:t>U</a:t>
            </a:r>
            <a:r>
              <a:rPr lang="en-US" dirty="0" smtClean="0"/>
              <a:t>nusual experiences do not share alleles with shamanic variables or schizophrenia symptoms.</a:t>
            </a:r>
            <a:endParaRPr lang="en-US" dirty="0"/>
          </a:p>
        </p:txBody>
      </p:sp>
    </p:spTree>
    <p:extLst>
      <p:ext uri="{BB962C8B-B14F-4D97-AF65-F5344CB8AC3E}">
        <p14:creationId xmlns:p14="http://schemas.microsoft.com/office/powerpoint/2010/main" val="23731563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Correlational cluster analysis </a:t>
            </a:r>
            <a:br>
              <a:rPr lang="en-US" sz="3600" dirty="0" smtClean="0"/>
            </a:br>
            <a:r>
              <a:rPr lang="en-US" sz="3600" dirty="0" smtClean="0"/>
              <a:t>(What is clustered with ESP?)</a:t>
            </a:r>
            <a:endParaRPr lang="en-US" sz="3600" dirty="0"/>
          </a:p>
        </p:txBody>
      </p:sp>
      <p:sp>
        <p:nvSpPr>
          <p:cNvPr id="3" name="Content Placeholder 2"/>
          <p:cNvSpPr>
            <a:spLocks noGrp="1"/>
          </p:cNvSpPr>
          <p:nvPr>
            <p:ph sz="half" idx="1"/>
          </p:nvPr>
        </p:nvSpPr>
        <p:spPr/>
        <p:txBody>
          <a:bodyPr>
            <a:normAutofit/>
          </a:bodyPr>
          <a:lstStyle/>
          <a:p>
            <a:pPr marL="0" indent="0">
              <a:buNone/>
            </a:pPr>
            <a:endParaRPr lang="en-US" sz="3600" dirty="0" smtClean="0"/>
          </a:p>
          <a:p>
            <a:r>
              <a:rPr lang="en-US" sz="3600" dirty="0" smtClean="0"/>
              <a:t>Waking ESP, paranormal dreams,  apparitions</a:t>
            </a:r>
          </a:p>
          <a:p>
            <a:r>
              <a:rPr lang="en-US" sz="3600" dirty="0" smtClean="0"/>
              <a:t>Possible shared allele</a:t>
            </a:r>
            <a:endParaRPr lang="en-US" sz="3600" dirty="0"/>
          </a:p>
        </p:txBody>
      </p:sp>
      <p:pic>
        <p:nvPicPr>
          <p:cNvPr id="5" name="Content Placeholder 4"/>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495800" y="1600200"/>
            <a:ext cx="4191000" cy="4495800"/>
          </a:xfrm>
          <a:prstGeom prst="rect">
            <a:avLst/>
          </a:prstGeom>
          <a:noFill/>
          <a:ln>
            <a:noFill/>
          </a:ln>
        </p:spPr>
      </p:pic>
      <p:sp>
        <p:nvSpPr>
          <p:cNvPr id="9" name="Freeform 8"/>
          <p:cNvSpPr/>
          <p:nvPr/>
        </p:nvSpPr>
        <p:spPr>
          <a:xfrm>
            <a:off x="5957455" y="3325091"/>
            <a:ext cx="581890" cy="581891"/>
          </a:xfrm>
          <a:custGeom>
            <a:avLst/>
            <a:gdLst>
              <a:gd name="connsiteX0" fmla="*/ 27709 w 581890"/>
              <a:gd name="connsiteY0" fmla="*/ 263236 h 581891"/>
              <a:gd name="connsiteX1" fmla="*/ 55418 w 581890"/>
              <a:gd name="connsiteY1" fmla="*/ 332509 h 581891"/>
              <a:gd name="connsiteX2" fmla="*/ 69272 w 581890"/>
              <a:gd name="connsiteY2" fmla="*/ 374073 h 581891"/>
              <a:gd name="connsiteX3" fmla="*/ 96981 w 581890"/>
              <a:gd name="connsiteY3" fmla="*/ 415636 h 581891"/>
              <a:gd name="connsiteX4" fmla="*/ 124690 w 581890"/>
              <a:gd name="connsiteY4" fmla="*/ 498764 h 581891"/>
              <a:gd name="connsiteX5" fmla="*/ 138545 w 581890"/>
              <a:gd name="connsiteY5" fmla="*/ 540327 h 581891"/>
              <a:gd name="connsiteX6" fmla="*/ 221672 w 581890"/>
              <a:gd name="connsiteY6" fmla="*/ 568036 h 581891"/>
              <a:gd name="connsiteX7" fmla="*/ 263236 w 581890"/>
              <a:gd name="connsiteY7" fmla="*/ 581891 h 581891"/>
              <a:gd name="connsiteX8" fmla="*/ 387927 w 581890"/>
              <a:gd name="connsiteY8" fmla="*/ 554182 h 581891"/>
              <a:gd name="connsiteX9" fmla="*/ 484909 w 581890"/>
              <a:gd name="connsiteY9" fmla="*/ 471054 h 581891"/>
              <a:gd name="connsiteX10" fmla="*/ 512618 w 581890"/>
              <a:gd name="connsiteY10" fmla="*/ 429491 h 581891"/>
              <a:gd name="connsiteX11" fmla="*/ 554181 w 581890"/>
              <a:gd name="connsiteY11" fmla="*/ 401782 h 581891"/>
              <a:gd name="connsiteX12" fmla="*/ 581890 w 581890"/>
              <a:gd name="connsiteY12" fmla="*/ 290945 h 581891"/>
              <a:gd name="connsiteX13" fmla="*/ 568036 w 581890"/>
              <a:gd name="connsiteY13" fmla="*/ 221673 h 581891"/>
              <a:gd name="connsiteX14" fmla="*/ 554181 w 581890"/>
              <a:gd name="connsiteY14" fmla="*/ 138545 h 581891"/>
              <a:gd name="connsiteX15" fmla="*/ 498763 w 581890"/>
              <a:gd name="connsiteY15" fmla="*/ 13854 h 581891"/>
              <a:gd name="connsiteX16" fmla="*/ 457200 w 581890"/>
              <a:gd name="connsiteY16" fmla="*/ 0 h 581891"/>
              <a:gd name="connsiteX17" fmla="*/ 124690 w 581890"/>
              <a:gd name="connsiteY17" fmla="*/ 13854 h 581891"/>
              <a:gd name="connsiteX18" fmla="*/ 96981 w 581890"/>
              <a:gd name="connsiteY18" fmla="*/ 41564 h 581891"/>
              <a:gd name="connsiteX19" fmla="*/ 13854 w 581890"/>
              <a:gd name="connsiteY19" fmla="*/ 110836 h 581891"/>
              <a:gd name="connsiteX20" fmla="*/ 0 w 581890"/>
              <a:gd name="connsiteY20" fmla="*/ 152400 h 581891"/>
              <a:gd name="connsiteX21" fmla="*/ 27709 w 581890"/>
              <a:gd name="connsiteY21" fmla="*/ 207818 h 58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1890" h="581891">
                <a:moveTo>
                  <a:pt x="27709" y="263236"/>
                </a:moveTo>
                <a:cubicBezTo>
                  <a:pt x="36945" y="286327"/>
                  <a:pt x="46686" y="309223"/>
                  <a:pt x="55418" y="332509"/>
                </a:cubicBezTo>
                <a:cubicBezTo>
                  <a:pt x="60546" y="346183"/>
                  <a:pt x="62741" y="361011"/>
                  <a:pt x="69272" y="374073"/>
                </a:cubicBezTo>
                <a:cubicBezTo>
                  <a:pt x="76718" y="388966"/>
                  <a:pt x="90218" y="400420"/>
                  <a:pt x="96981" y="415636"/>
                </a:cubicBezTo>
                <a:cubicBezTo>
                  <a:pt x="108844" y="442327"/>
                  <a:pt x="115453" y="471055"/>
                  <a:pt x="124690" y="498764"/>
                </a:cubicBezTo>
                <a:cubicBezTo>
                  <a:pt x="129308" y="512618"/>
                  <a:pt x="124691" y="535709"/>
                  <a:pt x="138545" y="540327"/>
                </a:cubicBezTo>
                <a:lnTo>
                  <a:pt x="221672" y="568036"/>
                </a:lnTo>
                <a:lnTo>
                  <a:pt x="263236" y="581891"/>
                </a:lnTo>
                <a:cubicBezTo>
                  <a:pt x="295156" y="576571"/>
                  <a:pt x="353823" y="571234"/>
                  <a:pt x="387927" y="554182"/>
                </a:cubicBezTo>
                <a:cubicBezTo>
                  <a:pt x="419263" y="538514"/>
                  <a:pt x="467866" y="496618"/>
                  <a:pt x="484909" y="471054"/>
                </a:cubicBezTo>
                <a:cubicBezTo>
                  <a:pt x="494145" y="457200"/>
                  <a:pt x="500844" y="441265"/>
                  <a:pt x="512618" y="429491"/>
                </a:cubicBezTo>
                <a:cubicBezTo>
                  <a:pt x="524392" y="417717"/>
                  <a:pt x="540327" y="411018"/>
                  <a:pt x="554181" y="401782"/>
                </a:cubicBezTo>
                <a:cubicBezTo>
                  <a:pt x="565115" y="368982"/>
                  <a:pt x="581890" y="324386"/>
                  <a:pt x="581890" y="290945"/>
                </a:cubicBezTo>
                <a:cubicBezTo>
                  <a:pt x="581890" y="267397"/>
                  <a:pt x="572248" y="244841"/>
                  <a:pt x="568036" y="221673"/>
                </a:cubicBezTo>
                <a:cubicBezTo>
                  <a:pt x="563011" y="194035"/>
                  <a:pt x="560994" y="165798"/>
                  <a:pt x="554181" y="138545"/>
                </a:cubicBezTo>
                <a:cubicBezTo>
                  <a:pt x="548360" y="115262"/>
                  <a:pt x="527193" y="36598"/>
                  <a:pt x="498763" y="13854"/>
                </a:cubicBezTo>
                <a:cubicBezTo>
                  <a:pt x="487359" y="4731"/>
                  <a:pt x="471054" y="4618"/>
                  <a:pt x="457200" y="0"/>
                </a:cubicBezTo>
                <a:cubicBezTo>
                  <a:pt x="346363" y="4618"/>
                  <a:pt x="234892" y="1138"/>
                  <a:pt x="124690" y="13854"/>
                </a:cubicBezTo>
                <a:cubicBezTo>
                  <a:pt x="111714" y="15351"/>
                  <a:pt x="107181" y="33404"/>
                  <a:pt x="96981" y="41564"/>
                </a:cubicBezTo>
                <a:cubicBezTo>
                  <a:pt x="526" y="118730"/>
                  <a:pt x="112600" y="12092"/>
                  <a:pt x="13854" y="110836"/>
                </a:cubicBezTo>
                <a:cubicBezTo>
                  <a:pt x="9236" y="124691"/>
                  <a:pt x="0" y="137796"/>
                  <a:pt x="0" y="152400"/>
                </a:cubicBezTo>
                <a:cubicBezTo>
                  <a:pt x="0" y="184242"/>
                  <a:pt x="10646" y="190756"/>
                  <a:pt x="27709" y="20781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34162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067800" cy="3657601"/>
          </a:xfrm>
        </p:spPr>
        <p:txBody>
          <a:bodyPr>
            <a:noAutofit/>
          </a:bodyPr>
          <a:lstStyle/>
          <a:p>
            <a:pPr algn="l"/>
            <a:r>
              <a:rPr lang="en-US" sz="2800" dirty="0" smtClean="0"/>
              <a:t/>
            </a:r>
            <a:br>
              <a:rPr lang="en-US" sz="2800" dirty="0" smtClean="0"/>
            </a:br>
            <a:r>
              <a:rPr lang="en-US" sz="2800" dirty="0" smtClean="0"/>
              <a:t/>
            </a:r>
            <a:br>
              <a:rPr lang="en-US" sz="2800" dirty="0" smtClean="0"/>
            </a:br>
            <a:r>
              <a:rPr lang="en-US" sz="2800" dirty="0" smtClean="0"/>
              <a:t>Alternate clusters: (1)waking ESP, apparitions, OBE (2) waking ESP, apparitions, OBE, apparitions, paranormal dreams, and “other”</a:t>
            </a:r>
            <a:r>
              <a:rPr lang="en-US" sz="2800" dirty="0"/>
              <a:t> </a:t>
            </a:r>
            <a:br>
              <a:rPr lang="en-US" sz="2800" dirty="0"/>
            </a:br>
            <a:r>
              <a:rPr lang="en-US" sz="2800" dirty="0" smtClean="0"/>
              <a:t>Suggested phenotypic markers: </a:t>
            </a:r>
            <a:r>
              <a:rPr lang="en-US" sz="2800" b="1" dirty="0" smtClean="0"/>
              <a:t>waking ESP, apparitions, paranormal dreams, OBE (coincides with ritual healing theory)</a:t>
            </a:r>
            <a:br>
              <a:rPr lang="en-US" sz="2800" b="1" dirty="0" smtClean="0"/>
            </a:br>
            <a:r>
              <a:rPr lang="en-US" sz="2800" dirty="0" smtClean="0"/>
              <a:t>NOTE: ESP </a:t>
            </a:r>
            <a:r>
              <a:rPr lang="en-US" sz="2800" dirty="0"/>
              <a:t>and PK are not </a:t>
            </a:r>
            <a:r>
              <a:rPr lang="en-US" sz="2800" dirty="0" smtClean="0"/>
              <a:t>clustered(“psi</a:t>
            </a:r>
            <a:r>
              <a:rPr lang="en-US" sz="2800" dirty="0"/>
              <a:t>” is not a valid </a:t>
            </a:r>
            <a:r>
              <a:rPr lang="en-US" sz="2800" dirty="0" smtClean="0"/>
              <a:t>concept.)</a:t>
            </a:r>
            <a:r>
              <a:rPr lang="en-US" sz="2800" dirty="0"/>
              <a:t/>
            </a:r>
            <a:br>
              <a:rPr lang="en-US" sz="2800" dirty="0"/>
            </a:br>
            <a:endParaRPr lang="en-US" sz="2800" dirty="0"/>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75782" y="3886200"/>
            <a:ext cx="5657453" cy="2667000"/>
          </a:xfrm>
          <a:prstGeom prst="rect">
            <a:avLst/>
          </a:prstGeom>
          <a:noFill/>
          <a:ln>
            <a:noFill/>
          </a:ln>
        </p:spPr>
      </p:pic>
      <p:sp>
        <p:nvSpPr>
          <p:cNvPr id="6" name="Freeform 5"/>
          <p:cNvSpPr/>
          <p:nvPr/>
        </p:nvSpPr>
        <p:spPr>
          <a:xfrm>
            <a:off x="5160182" y="5237018"/>
            <a:ext cx="949673" cy="706582"/>
          </a:xfrm>
          <a:custGeom>
            <a:avLst/>
            <a:gdLst>
              <a:gd name="connsiteX0" fmla="*/ 90691 w 949673"/>
              <a:gd name="connsiteY0" fmla="*/ 124691 h 706582"/>
              <a:gd name="connsiteX1" fmla="*/ 256945 w 949673"/>
              <a:gd name="connsiteY1" fmla="*/ 83127 h 706582"/>
              <a:gd name="connsiteX2" fmla="*/ 298509 w 949673"/>
              <a:gd name="connsiteY2" fmla="*/ 69273 h 706582"/>
              <a:gd name="connsiteX3" fmla="*/ 423200 w 949673"/>
              <a:gd name="connsiteY3" fmla="*/ 13855 h 706582"/>
              <a:gd name="connsiteX4" fmla="*/ 464763 w 949673"/>
              <a:gd name="connsiteY4" fmla="*/ 0 h 706582"/>
              <a:gd name="connsiteX5" fmla="*/ 755709 w 949673"/>
              <a:gd name="connsiteY5" fmla="*/ 13855 h 706582"/>
              <a:gd name="connsiteX6" fmla="*/ 797273 w 949673"/>
              <a:gd name="connsiteY6" fmla="*/ 27709 h 706582"/>
              <a:gd name="connsiteX7" fmla="*/ 852691 w 949673"/>
              <a:gd name="connsiteY7" fmla="*/ 41564 h 706582"/>
              <a:gd name="connsiteX8" fmla="*/ 880400 w 949673"/>
              <a:gd name="connsiteY8" fmla="*/ 83127 h 706582"/>
              <a:gd name="connsiteX9" fmla="*/ 908109 w 949673"/>
              <a:gd name="connsiteY9" fmla="*/ 110837 h 706582"/>
              <a:gd name="connsiteX10" fmla="*/ 935818 w 949673"/>
              <a:gd name="connsiteY10" fmla="*/ 193964 h 706582"/>
              <a:gd name="connsiteX11" fmla="*/ 949673 w 949673"/>
              <a:gd name="connsiteY11" fmla="*/ 235527 h 706582"/>
              <a:gd name="connsiteX12" fmla="*/ 935818 w 949673"/>
              <a:gd name="connsiteY12" fmla="*/ 415637 h 706582"/>
              <a:gd name="connsiteX13" fmla="*/ 880400 w 949673"/>
              <a:gd name="connsiteY13" fmla="*/ 540327 h 706582"/>
              <a:gd name="connsiteX14" fmla="*/ 852691 w 949673"/>
              <a:gd name="connsiteY14" fmla="*/ 568037 h 706582"/>
              <a:gd name="connsiteX15" fmla="*/ 824982 w 949673"/>
              <a:gd name="connsiteY15" fmla="*/ 609600 h 706582"/>
              <a:gd name="connsiteX16" fmla="*/ 741854 w 949673"/>
              <a:gd name="connsiteY16" fmla="*/ 637309 h 706582"/>
              <a:gd name="connsiteX17" fmla="*/ 617163 w 949673"/>
              <a:gd name="connsiteY17" fmla="*/ 692727 h 706582"/>
              <a:gd name="connsiteX18" fmla="*/ 575600 w 949673"/>
              <a:gd name="connsiteY18" fmla="*/ 706582 h 706582"/>
              <a:gd name="connsiteX19" fmla="*/ 326218 w 949673"/>
              <a:gd name="connsiteY19" fmla="*/ 692727 h 706582"/>
              <a:gd name="connsiteX20" fmla="*/ 284654 w 949673"/>
              <a:gd name="connsiteY20" fmla="*/ 665018 h 706582"/>
              <a:gd name="connsiteX21" fmla="*/ 229236 w 949673"/>
              <a:gd name="connsiteY21" fmla="*/ 651164 h 706582"/>
              <a:gd name="connsiteX22" fmla="*/ 187673 w 949673"/>
              <a:gd name="connsiteY22" fmla="*/ 637309 h 706582"/>
              <a:gd name="connsiteX23" fmla="*/ 62982 w 949673"/>
              <a:gd name="connsiteY23" fmla="*/ 540327 h 706582"/>
              <a:gd name="connsiteX24" fmla="*/ 21418 w 949673"/>
              <a:gd name="connsiteY24" fmla="*/ 512618 h 706582"/>
              <a:gd name="connsiteX25" fmla="*/ 21418 w 949673"/>
              <a:gd name="connsiteY25" fmla="*/ 263237 h 706582"/>
              <a:gd name="connsiteX26" fmla="*/ 35273 w 949673"/>
              <a:gd name="connsiteY26" fmla="*/ 221673 h 706582"/>
              <a:gd name="connsiteX27" fmla="*/ 90691 w 949673"/>
              <a:gd name="connsiteY27" fmla="*/ 124691 h 706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49673" h="706582">
                <a:moveTo>
                  <a:pt x="90691" y="124691"/>
                </a:moveTo>
                <a:cubicBezTo>
                  <a:pt x="202635" y="106034"/>
                  <a:pt x="147162" y="119722"/>
                  <a:pt x="256945" y="83127"/>
                </a:cubicBezTo>
                <a:lnTo>
                  <a:pt x="298509" y="69273"/>
                </a:lnTo>
                <a:cubicBezTo>
                  <a:pt x="364376" y="25362"/>
                  <a:pt x="324275" y="46831"/>
                  <a:pt x="423200" y="13855"/>
                </a:cubicBezTo>
                <a:lnTo>
                  <a:pt x="464763" y="0"/>
                </a:lnTo>
                <a:cubicBezTo>
                  <a:pt x="561745" y="4618"/>
                  <a:pt x="658952" y="5792"/>
                  <a:pt x="755709" y="13855"/>
                </a:cubicBezTo>
                <a:cubicBezTo>
                  <a:pt x="770263" y="15068"/>
                  <a:pt x="783231" y="23697"/>
                  <a:pt x="797273" y="27709"/>
                </a:cubicBezTo>
                <a:cubicBezTo>
                  <a:pt x="815582" y="32940"/>
                  <a:pt x="834218" y="36946"/>
                  <a:pt x="852691" y="41564"/>
                </a:cubicBezTo>
                <a:cubicBezTo>
                  <a:pt x="861927" y="55418"/>
                  <a:pt x="869998" y="70125"/>
                  <a:pt x="880400" y="83127"/>
                </a:cubicBezTo>
                <a:cubicBezTo>
                  <a:pt x="888560" y="93327"/>
                  <a:pt x="902267" y="99154"/>
                  <a:pt x="908109" y="110837"/>
                </a:cubicBezTo>
                <a:cubicBezTo>
                  <a:pt x="921171" y="136961"/>
                  <a:pt x="926582" y="166255"/>
                  <a:pt x="935818" y="193964"/>
                </a:cubicBezTo>
                <a:lnTo>
                  <a:pt x="949673" y="235527"/>
                </a:lnTo>
                <a:cubicBezTo>
                  <a:pt x="945055" y="295564"/>
                  <a:pt x="945209" y="356160"/>
                  <a:pt x="935818" y="415637"/>
                </a:cubicBezTo>
                <a:cubicBezTo>
                  <a:pt x="928254" y="463543"/>
                  <a:pt x="909825" y="503546"/>
                  <a:pt x="880400" y="540327"/>
                </a:cubicBezTo>
                <a:cubicBezTo>
                  <a:pt x="872240" y="550527"/>
                  <a:pt x="860851" y="557837"/>
                  <a:pt x="852691" y="568037"/>
                </a:cubicBezTo>
                <a:cubicBezTo>
                  <a:pt x="842289" y="581039"/>
                  <a:pt x="839102" y="600775"/>
                  <a:pt x="824982" y="609600"/>
                </a:cubicBezTo>
                <a:cubicBezTo>
                  <a:pt x="800213" y="625080"/>
                  <a:pt x="741854" y="637309"/>
                  <a:pt x="741854" y="637309"/>
                </a:cubicBezTo>
                <a:cubicBezTo>
                  <a:pt x="675987" y="681221"/>
                  <a:pt x="716089" y="659751"/>
                  <a:pt x="617163" y="692727"/>
                </a:cubicBezTo>
                <a:lnTo>
                  <a:pt x="575600" y="706582"/>
                </a:lnTo>
                <a:cubicBezTo>
                  <a:pt x="492473" y="701964"/>
                  <a:pt x="408637" y="704501"/>
                  <a:pt x="326218" y="692727"/>
                </a:cubicBezTo>
                <a:cubicBezTo>
                  <a:pt x="309734" y="690372"/>
                  <a:pt x="299959" y="671577"/>
                  <a:pt x="284654" y="665018"/>
                </a:cubicBezTo>
                <a:cubicBezTo>
                  <a:pt x="267152" y="657517"/>
                  <a:pt x="247545" y="656395"/>
                  <a:pt x="229236" y="651164"/>
                </a:cubicBezTo>
                <a:cubicBezTo>
                  <a:pt x="215194" y="647152"/>
                  <a:pt x="201527" y="641927"/>
                  <a:pt x="187673" y="637309"/>
                </a:cubicBezTo>
                <a:cubicBezTo>
                  <a:pt x="122562" y="572199"/>
                  <a:pt x="162409" y="606613"/>
                  <a:pt x="62982" y="540327"/>
                </a:cubicBezTo>
                <a:lnTo>
                  <a:pt x="21418" y="512618"/>
                </a:lnTo>
                <a:cubicBezTo>
                  <a:pt x="-12833" y="409869"/>
                  <a:pt x="-822" y="463388"/>
                  <a:pt x="21418" y="263237"/>
                </a:cubicBezTo>
                <a:cubicBezTo>
                  <a:pt x="23031" y="248722"/>
                  <a:pt x="28742" y="234735"/>
                  <a:pt x="35273" y="221673"/>
                </a:cubicBezTo>
                <a:cubicBezTo>
                  <a:pt x="50939" y="190340"/>
                  <a:pt x="57352" y="185739"/>
                  <a:pt x="90691" y="124691"/>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reeform 2"/>
          <p:cNvSpPr/>
          <p:nvPr/>
        </p:nvSpPr>
        <p:spPr>
          <a:xfrm>
            <a:off x="4932218" y="4849091"/>
            <a:ext cx="1773382" cy="1163782"/>
          </a:xfrm>
          <a:custGeom>
            <a:avLst/>
            <a:gdLst>
              <a:gd name="connsiteX0" fmla="*/ 83127 w 1773382"/>
              <a:gd name="connsiteY0" fmla="*/ 249382 h 1163782"/>
              <a:gd name="connsiteX1" fmla="*/ 138546 w 1773382"/>
              <a:gd name="connsiteY1" fmla="*/ 180109 h 1163782"/>
              <a:gd name="connsiteX2" fmla="*/ 152400 w 1773382"/>
              <a:gd name="connsiteY2" fmla="*/ 138545 h 1163782"/>
              <a:gd name="connsiteX3" fmla="*/ 235527 w 1773382"/>
              <a:gd name="connsiteY3" fmla="*/ 96982 h 1163782"/>
              <a:gd name="connsiteX4" fmla="*/ 346364 w 1773382"/>
              <a:gd name="connsiteY4" fmla="*/ 41564 h 1163782"/>
              <a:gd name="connsiteX5" fmla="*/ 429491 w 1773382"/>
              <a:gd name="connsiteY5" fmla="*/ 13854 h 1163782"/>
              <a:gd name="connsiteX6" fmla="*/ 498764 w 1773382"/>
              <a:gd name="connsiteY6" fmla="*/ 0 h 1163782"/>
              <a:gd name="connsiteX7" fmla="*/ 886691 w 1773382"/>
              <a:gd name="connsiteY7" fmla="*/ 13854 h 1163782"/>
              <a:gd name="connsiteX8" fmla="*/ 942109 w 1773382"/>
              <a:gd name="connsiteY8" fmla="*/ 27709 h 1163782"/>
              <a:gd name="connsiteX9" fmla="*/ 1025237 w 1773382"/>
              <a:gd name="connsiteY9" fmla="*/ 55418 h 1163782"/>
              <a:gd name="connsiteX10" fmla="*/ 1149927 w 1773382"/>
              <a:gd name="connsiteY10" fmla="*/ 110836 h 1163782"/>
              <a:gd name="connsiteX11" fmla="*/ 1191491 w 1773382"/>
              <a:gd name="connsiteY11" fmla="*/ 124691 h 1163782"/>
              <a:gd name="connsiteX12" fmla="*/ 1233055 w 1773382"/>
              <a:gd name="connsiteY12" fmla="*/ 138545 h 1163782"/>
              <a:gd name="connsiteX13" fmla="*/ 1316182 w 1773382"/>
              <a:gd name="connsiteY13" fmla="*/ 180109 h 1163782"/>
              <a:gd name="connsiteX14" fmla="*/ 1357746 w 1773382"/>
              <a:gd name="connsiteY14" fmla="*/ 207818 h 1163782"/>
              <a:gd name="connsiteX15" fmla="*/ 1399309 w 1773382"/>
              <a:gd name="connsiteY15" fmla="*/ 221673 h 1163782"/>
              <a:gd name="connsiteX16" fmla="*/ 1524000 w 1773382"/>
              <a:gd name="connsiteY16" fmla="*/ 290945 h 1163782"/>
              <a:gd name="connsiteX17" fmla="*/ 1565564 w 1773382"/>
              <a:gd name="connsiteY17" fmla="*/ 318654 h 1163782"/>
              <a:gd name="connsiteX18" fmla="*/ 1648691 w 1773382"/>
              <a:gd name="connsiteY18" fmla="*/ 429491 h 1163782"/>
              <a:gd name="connsiteX19" fmla="*/ 1676400 w 1773382"/>
              <a:gd name="connsiteY19" fmla="*/ 471054 h 1163782"/>
              <a:gd name="connsiteX20" fmla="*/ 1717964 w 1773382"/>
              <a:gd name="connsiteY20" fmla="*/ 554182 h 1163782"/>
              <a:gd name="connsiteX21" fmla="*/ 1731818 w 1773382"/>
              <a:gd name="connsiteY21" fmla="*/ 609600 h 1163782"/>
              <a:gd name="connsiteX22" fmla="*/ 1759527 w 1773382"/>
              <a:gd name="connsiteY22" fmla="*/ 692727 h 1163782"/>
              <a:gd name="connsiteX23" fmla="*/ 1773382 w 1773382"/>
              <a:gd name="connsiteY23" fmla="*/ 775854 h 1163782"/>
              <a:gd name="connsiteX24" fmla="*/ 1759527 w 1773382"/>
              <a:gd name="connsiteY24" fmla="*/ 942109 h 1163782"/>
              <a:gd name="connsiteX25" fmla="*/ 1731818 w 1773382"/>
              <a:gd name="connsiteY25" fmla="*/ 983673 h 1163782"/>
              <a:gd name="connsiteX26" fmla="*/ 1648691 w 1773382"/>
              <a:gd name="connsiteY26" fmla="*/ 1052945 h 1163782"/>
              <a:gd name="connsiteX27" fmla="*/ 1607127 w 1773382"/>
              <a:gd name="connsiteY27" fmla="*/ 1066800 h 1163782"/>
              <a:gd name="connsiteX28" fmla="*/ 1565564 w 1773382"/>
              <a:gd name="connsiteY28" fmla="*/ 1094509 h 1163782"/>
              <a:gd name="connsiteX29" fmla="*/ 1510146 w 1773382"/>
              <a:gd name="connsiteY29" fmla="*/ 1108364 h 1163782"/>
              <a:gd name="connsiteX30" fmla="*/ 1427018 w 1773382"/>
              <a:gd name="connsiteY30" fmla="*/ 1136073 h 1163782"/>
              <a:gd name="connsiteX31" fmla="*/ 1260764 w 1773382"/>
              <a:gd name="connsiteY31" fmla="*/ 1163782 h 1163782"/>
              <a:gd name="connsiteX32" fmla="*/ 471055 w 1773382"/>
              <a:gd name="connsiteY32" fmla="*/ 1122218 h 1163782"/>
              <a:gd name="connsiteX33" fmla="*/ 277091 w 1773382"/>
              <a:gd name="connsiteY33" fmla="*/ 1094509 h 1163782"/>
              <a:gd name="connsiteX34" fmla="*/ 193964 w 1773382"/>
              <a:gd name="connsiteY34" fmla="*/ 1066800 h 1163782"/>
              <a:gd name="connsiteX35" fmla="*/ 138546 w 1773382"/>
              <a:gd name="connsiteY35" fmla="*/ 1052945 h 1163782"/>
              <a:gd name="connsiteX36" fmla="*/ 41564 w 1773382"/>
              <a:gd name="connsiteY36" fmla="*/ 942109 h 1163782"/>
              <a:gd name="connsiteX37" fmla="*/ 13855 w 1773382"/>
              <a:gd name="connsiteY37" fmla="*/ 858982 h 1163782"/>
              <a:gd name="connsiteX38" fmla="*/ 0 w 1773382"/>
              <a:gd name="connsiteY38" fmla="*/ 817418 h 1163782"/>
              <a:gd name="connsiteX39" fmla="*/ 13855 w 1773382"/>
              <a:gd name="connsiteY39" fmla="*/ 401782 h 1163782"/>
              <a:gd name="connsiteX40" fmla="*/ 69273 w 1773382"/>
              <a:gd name="connsiteY40" fmla="*/ 277091 h 1163782"/>
              <a:gd name="connsiteX41" fmla="*/ 110837 w 1773382"/>
              <a:gd name="connsiteY41" fmla="*/ 235527 h 1163782"/>
              <a:gd name="connsiteX42" fmla="*/ 152400 w 1773382"/>
              <a:gd name="connsiteY42" fmla="*/ 207818 h 11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773382" h="1163782">
                <a:moveTo>
                  <a:pt x="83127" y="249382"/>
                </a:moveTo>
                <a:cubicBezTo>
                  <a:pt x="101600" y="226291"/>
                  <a:pt x="122873" y="205185"/>
                  <a:pt x="138546" y="180109"/>
                </a:cubicBezTo>
                <a:cubicBezTo>
                  <a:pt x="146286" y="167725"/>
                  <a:pt x="143277" y="149949"/>
                  <a:pt x="152400" y="138545"/>
                </a:cubicBezTo>
                <a:cubicBezTo>
                  <a:pt x="171932" y="114129"/>
                  <a:pt x="208147" y="106109"/>
                  <a:pt x="235527" y="96982"/>
                </a:cubicBezTo>
                <a:cubicBezTo>
                  <a:pt x="283891" y="48620"/>
                  <a:pt x="250844" y="73404"/>
                  <a:pt x="346364" y="41564"/>
                </a:cubicBezTo>
                <a:cubicBezTo>
                  <a:pt x="346368" y="41563"/>
                  <a:pt x="429488" y="13855"/>
                  <a:pt x="429491" y="13854"/>
                </a:cubicBezTo>
                <a:lnTo>
                  <a:pt x="498764" y="0"/>
                </a:lnTo>
                <a:cubicBezTo>
                  <a:pt x="628073" y="4618"/>
                  <a:pt x="757552" y="5783"/>
                  <a:pt x="886691" y="13854"/>
                </a:cubicBezTo>
                <a:cubicBezTo>
                  <a:pt x="905695" y="15042"/>
                  <a:pt x="923871" y="22238"/>
                  <a:pt x="942109" y="27709"/>
                </a:cubicBezTo>
                <a:cubicBezTo>
                  <a:pt x="970085" y="36102"/>
                  <a:pt x="1025237" y="55418"/>
                  <a:pt x="1025237" y="55418"/>
                </a:cubicBezTo>
                <a:cubicBezTo>
                  <a:pt x="1091103" y="99329"/>
                  <a:pt x="1051003" y="77861"/>
                  <a:pt x="1149927" y="110836"/>
                </a:cubicBezTo>
                <a:lnTo>
                  <a:pt x="1191491" y="124691"/>
                </a:lnTo>
                <a:lnTo>
                  <a:pt x="1233055" y="138545"/>
                </a:lnTo>
                <a:cubicBezTo>
                  <a:pt x="1352162" y="217951"/>
                  <a:pt x="1201467" y="122751"/>
                  <a:pt x="1316182" y="180109"/>
                </a:cubicBezTo>
                <a:cubicBezTo>
                  <a:pt x="1331075" y="187556"/>
                  <a:pt x="1342853" y="200371"/>
                  <a:pt x="1357746" y="207818"/>
                </a:cubicBezTo>
                <a:cubicBezTo>
                  <a:pt x="1370808" y="214349"/>
                  <a:pt x="1386543" y="214581"/>
                  <a:pt x="1399309" y="221673"/>
                </a:cubicBezTo>
                <a:cubicBezTo>
                  <a:pt x="1542221" y="301069"/>
                  <a:pt x="1429955" y="259598"/>
                  <a:pt x="1524000" y="290945"/>
                </a:cubicBezTo>
                <a:cubicBezTo>
                  <a:pt x="1537855" y="300181"/>
                  <a:pt x="1552562" y="308252"/>
                  <a:pt x="1565564" y="318654"/>
                </a:cubicBezTo>
                <a:cubicBezTo>
                  <a:pt x="1602174" y="347942"/>
                  <a:pt x="1623369" y="391508"/>
                  <a:pt x="1648691" y="429491"/>
                </a:cubicBezTo>
                <a:cubicBezTo>
                  <a:pt x="1657927" y="443345"/>
                  <a:pt x="1671134" y="455258"/>
                  <a:pt x="1676400" y="471054"/>
                </a:cubicBezTo>
                <a:cubicBezTo>
                  <a:pt x="1695521" y="528415"/>
                  <a:pt x="1682154" y="500467"/>
                  <a:pt x="1717964" y="554182"/>
                </a:cubicBezTo>
                <a:cubicBezTo>
                  <a:pt x="1722582" y="572655"/>
                  <a:pt x="1726347" y="591362"/>
                  <a:pt x="1731818" y="609600"/>
                </a:cubicBezTo>
                <a:cubicBezTo>
                  <a:pt x="1740211" y="637576"/>
                  <a:pt x="1754725" y="663917"/>
                  <a:pt x="1759527" y="692727"/>
                </a:cubicBezTo>
                <a:lnTo>
                  <a:pt x="1773382" y="775854"/>
                </a:lnTo>
                <a:cubicBezTo>
                  <a:pt x="1768764" y="831272"/>
                  <a:pt x="1770433" y="887578"/>
                  <a:pt x="1759527" y="942109"/>
                </a:cubicBezTo>
                <a:cubicBezTo>
                  <a:pt x="1756261" y="958437"/>
                  <a:pt x="1742478" y="970881"/>
                  <a:pt x="1731818" y="983673"/>
                </a:cubicBezTo>
                <a:cubicBezTo>
                  <a:pt x="1709931" y="1009937"/>
                  <a:pt x="1679829" y="1037376"/>
                  <a:pt x="1648691" y="1052945"/>
                </a:cubicBezTo>
                <a:cubicBezTo>
                  <a:pt x="1635629" y="1059476"/>
                  <a:pt x="1620189" y="1060269"/>
                  <a:pt x="1607127" y="1066800"/>
                </a:cubicBezTo>
                <a:cubicBezTo>
                  <a:pt x="1592234" y="1074247"/>
                  <a:pt x="1580869" y="1087950"/>
                  <a:pt x="1565564" y="1094509"/>
                </a:cubicBezTo>
                <a:cubicBezTo>
                  <a:pt x="1548062" y="1102010"/>
                  <a:pt x="1528384" y="1102893"/>
                  <a:pt x="1510146" y="1108364"/>
                </a:cubicBezTo>
                <a:cubicBezTo>
                  <a:pt x="1482170" y="1116757"/>
                  <a:pt x="1455659" y="1130345"/>
                  <a:pt x="1427018" y="1136073"/>
                </a:cubicBezTo>
                <a:cubicBezTo>
                  <a:pt x="1325725" y="1156331"/>
                  <a:pt x="1381057" y="1146597"/>
                  <a:pt x="1260764" y="1163782"/>
                </a:cubicBezTo>
                <a:cubicBezTo>
                  <a:pt x="618264" y="1148111"/>
                  <a:pt x="880674" y="1173420"/>
                  <a:pt x="471055" y="1122218"/>
                </a:cubicBezTo>
                <a:cubicBezTo>
                  <a:pt x="438237" y="1118116"/>
                  <a:pt x="317051" y="1104499"/>
                  <a:pt x="277091" y="1094509"/>
                </a:cubicBezTo>
                <a:cubicBezTo>
                  <a:pt x="248755" y="1087425"/>
                  <a:pt x="222300" y="1073884"/>
                  <a:pt x="193964" y="1066800"/>
                </a:cubicBezTo>
                <a:lnTo>
                  <a:pt x="138546" y="1052945"/>
                </a:lnTo>
                <a:cubicBezTo>
                  <a:pt x="90055" y="1020618"/>
                  <a:pt x="64655" y="1011382"/>
                  <a:pt x="41564" y="942109"/>
                </a:cubicBezTo>
                <a:lnTo>
                  <a:pt x="13855" y="858982"/>
                </a:lnTo>
                <a:lnTo>
                  <a:pt x="0" y="817418"/>
                </a:lnTo>
                <a:cubicBezTo>
                  <a:pt x="4618" y="678873"/>
                  <a:pt x="2343" y="539925"/>
                  <a:pt x="13855" y="401782"/>
                </a:cubicBezTo>
                <a:cubicBezTo>
                  <a:pt x="17211" y="361506"/>
                  <a:pt x="42247" y="309522"/>
                  <a:pt x="69273" y="277091"/>
                </a:cubicBezTo>
                <a:cubicBezTo>
                  <a:pt x="81816" y="262039"/>
                  <a:pt x="95785" y="248070"/>
                  <a:pt x="110837" y="235527"/>
                </a:cubicBezTo>
                <a:cubicBezTo>
                  <a:pt x="123629" y="224867"/>
                  <a:pt x="152400" y="207818"/>
                  <a:pt x="152400" y="20781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57776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smtClean="0"/>
              <a:t>Variables predictive of psychological symptoms, </a:t>
            </a:r>
            <a:br>
              <a:rPr lang="en-US" sz="3200" dirty="0" smtClean="0"/>
            </a:br>
            <a:r>
              <a:rPr lang="en-US" sz="3200" dirty="0" smtClean="0"/>
              <a:t>psychological symptoms, unusual experiences, shamanic variables</a:t>
            </a:r>
            <a:endParaRPr lang="en-US" sz="3200" dirty="0"/>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828800"/>
            <a:ext cx="8229599"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52003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 Issues</a:t>
            </a:r>
            <a:endParaRPr lang="en-US" dirty="0"/>
          </a:p>
        </p:txBody>
      </p:sp>
      <p:sp>
        <p:nvSpPr>
          <p:cNvPr id="3" name="Content Placeholder 2"/>
          <p:cNvSpPr>
            <a:spLocks noGrp="1"/>
          </p:cNvSpPr>
          <p:nvPr>
            <p:ph idx="1"/>
          </p:nvPr>
        </p:nvSpPr>
        <p:spPr/>
        <p:txBody>
          <a:bodyPr>
            <a:normAutofit/>
          </a:bodyPr>
          <a:lstStyle/>
          <a:p>
            <a:r>
              <a:rPr lang="en-US" dirty="0"/>
              <a:t>R</a:t>
            </a:r>
            <a:r>
              <a:rPr lang="en-US" dirty="0" smtClean="0"/>
              <a:t>esearchers  have failed to locate major schizophrenia alleles. </a:t>
            </a:r>
          </a:p>
          <a:p>
            <a:endParaRPr lang="en-US" dirty="0" smtClean="0"/>
          </a:p>
          <a:p>
            <a:r>
              <a:rPr lang="en-US" dirty="0" smtClean="0"/>
              <a:t>Ott</a:t>
            </a:r>
            <a:r>
              <a:rPr lang="en-US" dirty="0"/>
              <a:t>, et al. (2005) </a:t>
            </a:r>
            <a:r>
              <a:rPr lang="en-US" dirty="0" smtClean="0"/>
              <a:t>located </a:t>
            </a:r>
            <a:r>
              <a:rPr lang="en-US" dirty="0"/>
              <a:t>a gene associated with the Tellegen Absorption </a:t>
            </a:r>
            <a:r>
              <a:rPr lang="en-US" dirty="0" smtClean="0"/>
              <a:t>Scale (this supports the ritual healing theory)</a:t>
            </a:r>
          </a:p>
        </p:txBody>
      </p:sp>
    </p:spTree>
    <p:extLst>
      <p:ext uri="{BB962C8B-B14F-4D97-AF65-F5344CB8AC3E}">
        <p14:creationId xmlns:p14="http://schemas.microsoft.com/office/powerpoint/2010/main" val="40541008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prstClr val="black"/>
                </a:solidFill>
              </a:rPr>
              <a:t>Polygenic Mutation Selection Theory</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a:t>Keller and Miller (2006) hypothesize that consciousness has an evolutionary “added on” characteristic.</a:t>
            </a:r>
          </a:p>
          <a:p>
            <a:r>
              <a:rPr lang="en-US" dirty="0"/>
              <a:t>A series of modules have been added during the evolutionary process.</a:t>
            </a:r>
          </a:p>
          <a:p>
            <a:r>
              <a:rPr lang="en-US" dirty="0" smtClean="0"/>
              <a:t>Random mutations disrupting earlier modules cause dysfunctions in later modules. </a:t>
            </a:r>
            <a:endParaRPr lang="en-US" dirty="0"/>
          </a:p>
        </p:txBody>
      </p:sp>
      <p:pic>
        <p:nvPicPr>
          <p:cNvPr id="409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2133600"/>
            <a:ext cx="4267200"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49373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smtClean="0"/>
              <a:t>Schematic view of consciousness: random mutation causes cascade </a:t>
            </a:r>
            <a:r>
              <a:rPr lang="en-US" sz="3200" dirty="0"/>
              <a:t>of </a:t>
            </a:r>
            <a:r>
              <a:rPr lang="en-US" sz="3200" dirty="0" smtClean="0"/>
              <a:t>dysfunctions </a:t>
            </a:r>
            <a:r>
              <a:rPr lang="en-US" sz="3200" dirty="0"/>
              <a:t>within </a:t>
            </a:r>
            <a:r>
              <a:rPr lang="en-US" sz="3200" dirty="0" smtClean="0"/>
              <a:t>later </a:t>
            </a:r>
            <a:r>
              <a:rPr lang="en-US" sz="3200" dirty="0"/>
              <a:t>modules</a:t>
            </a:r>
          </a:p>
        </p:txBody>
      </p:sp>
      <p:sp>
        <p:nvSpPr>
          <p:cNvPr id="3" name="Content Placeholder 2"/>
          <p:cNvSpPr>
            <a:spLocks noGrp="1"/>
          </p:cNvSpPr>
          <p:nvPr>
            <p:ph idx="1"/>
          </p:nvPr>
        </p:nvSpPr>
        <p:spPr>
          <a:xfrm>
            <a:off x="457200" y="1399310"/>
            <a:ext cx="8686800" cy="5077690"/>
          </a:xfrm>
        </p:spPr>
        <p:txBody>
          <a:bodyPr>
            <a:normAutofit fontScale="92500" lnSpcReduction="20000"/>
          </a:bodyPr>
          <a:lstStyle/>
          <a:p>
            <a:pPr marL="0" indent="0">
              <a:buNone/>
            </a:pPr>
            <a:r>
              <a:rPr lang="en-US" dirty="0" smtClean="0"/>
              <a:t>                                 </a:t>
            </a:r>
          </a:p>
          <a:p>
            <a:pPr marL="0" indent="0">
              <a:buNone/>
            </a:pPr>
            <a:r>
              <a:rPr lang="en-US" dirty="0" smtClean="0"/>
              <a:t>                   ESP   PK   psychosis    </a:t>
            </a:r>
            <a:r>
              <a:rPr lang="en-US" sz="2800" dirty="0" smtClean="0"/>
              <a:t>other disorders </a:t>
            </a:r>
            <a:endParaRPr lang="en-US" sz="2800" dirty="0"/>
          </a:p>
          <a:p>
            <a:pPr marL="0" indent="0">
              <a:buNone/>
            </a:pPr>
            <a:r>
              <a:rPr lang="en-US" sz="2800" dirty="0"/>
              <a:t> </a:t>
            </a:r>
            <a:r>
              <a:rPr lang="en-US" sz="2800" dirty="0" smtClean="0"/>
              <a:t>                                                                                               </a:t>
            </a:r>
            <a:r>
              <a:rPr lang="en-US" sz="2600" dirty="0" smtClean="0"/>
              <a:t>later</a:t>
            </a:r>
          </a:p>
          <a:p>
            <a:pPr marL="0" indent="0">
              <a:buNone/>
            </a:pPr>
            <a:r>
              <a:rPr lang="en-US" sz="2600" dirty="0"/>
              <a:t> </a:t>
            </a:r>
            <a:r>
              <a:rPr lang="en-US" sz="2600" dirty="0" smtClean="0"/>
              <a:t>                                                                                                         modules</a:t>
            </a:r>
          </a:p>
          <a:p>
            <a:endParaRPr lang="en-US" dirty="0"/>
          </a:p>
          <a:p>
            <a:pPr marL="0" indent="0">
              <a:buNone/>
            </a:pPr>
            <a:r>
              <a:rPr lang="en-US" sz="2400" dirty="0" smtClean="0"/>
              <a:t>Absorption,</a:t>
            </a:r>
          </a:p>
          <a:p>
            <a:pPr marL="0" indent="0">
              <a:buNone/>
            </a:pPr>
            <a:r>
              <a:rPr lang="en-US" sz="2400" dirty="0" smtClean="0"/>
              <a:t>Shamanic </a:t>
            </a:r>
          </a:p>
          <a:p>
            <a:pPr marL="0" indent="0">
              <a:buNone/>
            </a:pPr>
            <a:r>
              <a:rPr lang="en-US" sz="2400" dirty="0" smtClean="0"/>
              <a:t>variables</a:t>
            </a:r>
            <a:endParaRPr lang="en-US" sz="2400" dirty="0"/>
          </a:p>
          <a:p>
            <a:pPr marL="0" indent="0">
              <a:buNone/>
            </a:pPr>
            <a:r>
              <a:rPr lang="en-US" dirty="0"/>
              <a:t> </a:t>
            </a:r>
            <a:r>
              <a:rPr lang="en-US" dirty="0" smtClean="0"/>
              <a:t>                                                 </a:t>
            </a:r>
          </a:p>
          <a:p>
            <a:pPr marL="0" indent="0">
              <a:buNone/>
            </a:pPr>
            <a:r>
              <a:rPr lang="en-US" dirty="0"/>
              <a:t> </a:t>
            </a:r>
            <a:r>
              <a:rPr lang="en-US" dirty="0" smtClean="0"/>
              <a:t>                                </a:t>
            </a:r>
          </a:p>
          <a:p>
            <a:pPr marL="0" indent="0">
              <a:buNone/>
            </a:pPr>
            <a:r>
              <a:rPr lang="en-US" sz="2400" dirty="0" smtClean="0"/>
              <a:t>                                                                   </a:t>
            </a:r>
          </a:p>
          <a:p>
            <a:pPr marL="0" indent="0">
              <a:buNone/>
            </a:pPr>
            <a:r>
              <a:rPr lang="en-US" sz="2400" dirty="0"/>
              <a:t> </a:t>
            </a:r>
            <a:r>
              <a:rPr lang="en-US" sz="2400" dirty="0" smtClean="0"/>
              <a:t>                                                random mutation                                 earliest </a:t>
            </a:r>
          </a:p>
          <a:p>
            <a:pPr marL="0" indent="0">
              <a:buNone/>
            </a:pPr>
            <a:r>
              <a:rPr lang="en-US" sz="2400" dirty="0"/>
              <a:t> </a:t>
            </a:r>
            <a:r>
              <a:rPr lang="en-US" sz="2400" dirty="0" smtClean="0"/>
              <a:t>                                                                                                                module                                        </a:t>
            </a:r>
          </a:p>
          <a:p>
            <a:pPr marL="0" indent="0">
              <a:buNone/>
            </a:pPr>
            <a:endParaRPr lang="en-US" sz="2200" dirty="0" smtClean="0"/>
          </a:p>
        </p:txBody>
      </p:sp>
      <p:sp>
        <p:nvSpPr>
          <p:cNvPr id="5" name="Freeform 4"/>
          <p:cNvSpPr/>
          <p:nvPr/>
        </p:nvSpPr>
        <p:spPr>
          <a:xfrm>
            <a:off x="2618509" y="4676277"/>
            <a:ext cx="4148534" cy="1502850"/>
          </a:xfrm>
          <a:custGeom>
            <a:avLst/>
            <a:gdLst>
              <a:gd name="connsiteX0" fmla="*/ 96982 w 4148534"/>
              <a:gd name="connsiteY0" fmla="*/ 505323 h 1502850"/>
              <a:gd name="connsiteX1" fmla="*/ 13855 w 4148534"/>
              <a:gd name="connsiteY1" fmla="*/ 657723 h 1502850"/>
              <a:gd name="connsiteX2" fmla="*/ 0 w 4148534"/>
              <a:gd name="connsiteY2" fmla="*/ 699286 h 1502850"/>
              <a:gd name="connsiteX3" fmla="*/ 41564 w 4148534"/>
              <a:gd name="connsiteY3" fmla="*/ 990232 h 1502850"/>
              <a:gd name="connsiteX4" fmla="*/ 69273 w 4148534"/>
              <a:gd name="connsiteY4" fmla="*/ 1031796 h 1502850"/>
              <a:gd name="connsiteX5" fmla="*/ 83127 w 4148534"/>
              <a:gd name="connsiteY5" fmla="*/ 1073359 h 1502850"/>
              <a:gd name="connsiteX6" fmla="*/ 138546 w 4148534"/>
              <a:gd name="connsiteY6" fmla="*/ 1142632 h 1502850"/>
              <a:gd name="connsiteX7" fmla="*/ 152400 w 4148534"/>
              <a:gd name="connsiteY7" fmla="*/ 1184196 h 1502850"/>
              <a:gd name="connsiteX8" fmla="*/ 193964 w 4148534"/>
              <a:gd name="connsiteY8" fmla="*/ 1211905 h 1502850"/>
              <a:gd name="connsiteX9" fmla="*/ 235527 w 4148534"/>
              <a:gd name="connsiteY9" fmla="*/ 1253468 h 1502850"/>
              <a:gd name="connsiteX10" fmla="*/ 318655 w 4148534"/>
              <a:gd name="connsiteY10" fmla="*/ 1308886 h 1502850"/>
              <a:gd name="connsiteX11" fmla="*/ 387927 w 4148534"/>
              <a:gd name="connsiteY11" fmla="*/ 1364305 h 1502850"/>
              <a:gd name="connsiteX12" fmla="*/ 429491 w 4148534"/>
              <a:gd name="connsiteY12" fmla="*/ 1378159 h 1502850"/>
              <a:gd name="connsiteX13" fmla="*/ 484909 w 4148534"/>
              <a:gd name="connsiteY13" fmla="*/ 1405868 h 1502850"/>
              <a:gd name="connsiteX14" fmla="*/ 609600 w 4148534"/>
              <a:gd name="connsiteY14" fmla="*/ 1433577 h 1502850"/>
              <a:gd name="connsiteX15" fmla="*/ 789709 w 4148534"/>
              <a:gd name="connsiteY15" fmla="*/ 1461286 h 1502850"/>
              <a:gd name="connsiteX16" fmla="*/ 1066800 w 4148534"/>
              <a:gd name="connsiteY16" fmla="*/ 1475141 h 1502850"/>
              <a:gd name="connsiteX17" fmla="*/ 1773382 w 4148534"/>
              <a:gd name="connsiteY17" fmla="*/ 1502850 h 1502850"/>
              <a:gd name="connsiteX18" fmla="*/ 2230582 w 4148534"/>
              <a:gd name="connsiteY18" fmla="*/ 1488996 h 1502850"/>
              <a:gd name="connsiteX19" fmla="*/ 2382982 w 4148534"/>
              <a:gd name="connsiteY19" fmla="*/ 1475141 h 1502850"/>
              <a:gd name="connsiteX20" fmla="*/ 2563091 w 4148534"/>
              <a:gd name="connsiteY20" fmla="*/ 1461286 h 1502850"/>
              <a:gd name="connsiteX21" fmla="*/ 3075709 w 4148534"/>
              <a:gd name="connsiteY21" fmla="*/ 1433577 h 1502850"/>
              <a:gd name="connsiteX22" fmla="*/ 3186546 w 4148534"/>
              <a:gd name="connsiteY22" fmla="*/ 1419723 h 1502850"/>
              <a:gd name="connsiteX23" fmla="*/ 3352800 w 4148534"/>
              <a:gd name="connsiteY23" fmla="*/ 1392014 h 1502850"/>
              <a:gd name="connsiteX24" fmla="*/ 3463636 w 4148534"/>
              <a:gd name="connsiteY24" fmla="*/ 1364305 h 1502850"/>
              <a:gd name="connsiteX25" fmla="*/ 3560618 w 4148534"/>
              <a:gd name="connsiteY25" fmla="*/ 1336596 h 1502850"/>
              <a:gd name="connsiteX26" fmla="*/ 3629891 w 4148534"/>
              <a:gd name="connsiteY26" fmla="*/ 1295032 h 1502850"/>
              <a:gd name="connsiteX27" fmla="*/ 3713018 w 4148534"/>
              <a:gd name="connsiteY27" fmla="*/ 1239614 h 1502850"/>
              <a:gd name="connsiteX28" fmla="*/ 3754582 w 4148534"/>
              <a:gd name="connsiteY28" fmla="*/ 1211905 h 1502850"/>
              <a:gd name="connsiteX29" fmla="*/ 3837709 w 4148534"/>
              <a:gd name="connsiteY29" fmla="*/ 1142632 h 1502850"/>
              <a:gd name="connsiteX30" fmla="*/ 3906982 w 4148534"/>
              <a:gd name="connsiteY30" fmla="*/ 1073359 h 1502850"/>
              <a:gd name="connsiteX31" fmla="*/ 3934691 w 4148534"/>
              <a:gd name="connsiteY31" fmla="*/ 1031796 h 1502850"/>
              <a:gd name="connsiteX32" fmla="*/ 3962400 w 4148534"/>
              <a:gd name="connsiteY32" fmla="*/ 1004086 h 1502850"/>
              <a:gd name="connsiteX33" fmla="*/ 4017818 w 4148534"/>
              <a:gd name="connsiteY33" fmla="*/ 920959 h 1502850"/>
              <a:gd name="connsiteX34" fmla="*/ 4045527 w 4148534"/>
              <a:gd name="connsiteY34" fmla="*/ 879396 h 1502850"/>
              <a:gd name="connsiteX35" fmla="*/ 4087091 w 4148534"/>
              <a:gd name="connsiteY35" fmla="*/ 796268 h 1502850"/>
              <a:gd name="connsiteX36" fmla="*/ 4128655 w 4148534"/>
              <a:gd name="connsiteY36" fmla="*/ 713141 h 1502850"/>
              <a:gd name="connsiteX37" fmla="*/ 4128655 w 4148534"/>
              <a:gd name="connsiteY37" fmla="*/ 546886 h 1502850"/>
              <a:gd name="connsiteX38" fmla="*/ 4087091 w 4148534"/>
              <a:gd name="connsiteY38" fmla="*/ 505323 h 1502850"/>
              <a:gd name="connsiteX39" fmla="*/ 3990109 w 4148534"/>
              <a:gd name="connsiteY39" fmla="*/ 394486 h 1502850"/>
              <a:gd name="connsiteX40" fmla="*/ 3906982 w 4148534"/>
              <a:gd name="connsiteY40" fmla="*/ 339068 h 1502850"/>
              <a:gd name="connsiteX41" fmla="*/ 3865418 w 4148534"/>
              <a:gd name="connsiteY41" fmla="*/ 297505 h 1502850"/>
              <a:gd name="connsiteX42" fmla="*/ 3823855 w 4148534"/>
              <a:gd name="connsiteY42" fmla="*/ 283650 h 1502850"/>
              <a:gd name="connsiteX43" fmla="*/ 3768436 w 4148534"/>
              <a:gd name="connsiteY43" fmla="*/ 255941 h 1502850"/>
              <a:gd name="connsiteX44" fmla="*/ 3671455 w 4148534"/>
              <a:gd name="connsiteY44" fmla="*/ 228232 h 1502850"/>
              <a:gd name="connsiteX45" fmla="*/ 3588327 w 4148534"/>
              <a:gd name="connsiteY45" fmla="*/ 200523 h 1502850"/>
              <a:gd name="connsiteX46" fmla="*/ 3505200 w 4148534"/>
              <a:gd name="connsiteY46" fmla="*/ 172814 h 1502850"/>
              <a:gd name="connsiteX47" fmla="*/ 3463636 w 4148534"/>
              <a:gd name="connsiteY47" fmla="*/ 158959 h 1502850"/>
              <a:gd name="connsiteX48" fmla="*/ 3422073 w 4148534"/>
              <a:gd name="connsiteY48" fmla="*/ 131250 h 1502850"/>
              <a:gd name="connsiteX49" fmla="*/ 3325091 w 4148534"/>
              <a:gd name="connsiteY49" fmla="*/ 117396 h 1502850"/>
              <a:gd name="connsiteX50" fmla="*/ 3269673 w 4148534"/>
              <a:gd name="connsiteY50" fmla="*/ 103541 h 1502850"/>
              <a:gd name="connsiteX51" fmla="*/ 3131127 w 4148534"/>
              <a:gd name="connsiteY51" fmla="*/ 75832 h 1502850"/>
              <a:gd name="connsiteX52" fmla="*/ 3061855 w 4148534"/>
              <a:gd name="connsiteY52" fmla="*/ 61977 h 1502850"/>
              <a:gd name="connsiteX53" fmla="*/ 2701636 w 4148534"/>
              <a:gd name="connsiteY53" fmla="*/ 75832 h 1502850"/>
              <a:gd name="connsiteX54" fmla="*/ 2563091 w 4148534"/>
              <a:gd name="connsiteY54" fmla="*/ 103541 h 1502850"/>
              <a:gd name="connsiteX55" fmla="*/ 2493818 w 4148534"/>
              <a:gd name="connsiteY55" fmla="*/ 117396 h 1502850"/>
              <a:gd name="connsiteX56" fmla="*/ 2050473 w 4148534"/>
              <a:gd name="connsiteY56" fmla="*/ 103541 h 1502850"/>
              <a:gd name="connsiteX57" fmla="*/ 1995055 w 4148534"/>
              <a:gd name="connsiteY57" fmla="*/ 89686 h 1502850"/>
              <a:gd name="connsiteX58" fmla="*/ 1898073 w 4148534"/>
              <a:gd name="connsiteY58" fmla="*/ 75832 h 1502850"/>
              <a:gd name="connsiteX59" fmla="*/ 1676400 w 4148534"/>
              <a:gd name="connsiteY59" fmla="*/ 34268 h 1502850"/>
              <a:gd name="connsiteX60" fmla="*/ 1316182 w 4148534"/>
              <a:gd name="connsiteY60" fmla="*/ 20414 h 1502850"/>
              <a:gd name="connsiteX61" fmla="*/ 1191491 w 4148534"/>
              <a:gd name="connsiteY61" fmla="*/ 48123 h 1502850"/>
              <a:gd name="connsiteX62" fmla="*/ 1136073 w 4148534"/>
              <a:gd name="connsiteY62" fmla="*/ 61977 h 1502850"/>
              <a:gd name="connsiteX63" fmla="*/ 1011382 w 4148534"/>
              <a:gd name="connsiteY63" fmla="*/ 89686 h 1502850"/>
              <a:gd name="connsiteX64" fmla="*/ 969818 w 4148534"/>
              <a:gd name="connsiteY64" fmla="*/ 103541 h 1502850"/>
              <a:gd name="connsiteX65" fmla="*/ 914400 w 4148534"/>
              <a:gd name="connsiteY65" fmla="*/ 117396 h 1502850"/>
              <a:gd name="connsiteX66" fmla="*/ 872836 w 4148534"/>
              <a:gd name="connsiteY66" fmla="*/ 131250 h 1502850"/>
              <a:gd name="connsiteX67" fmla="*/ 775855 w 4148534"/>
              <a:gd name="connsiteY67" fmla="*/ 145105 h 1502850"/>
              <a:gd name="connsiteX68" fmla="*/ 595746 w 4148534"/>
              <a:gd name="connsiteY68" fmla="*/ 186668 h 1502850"/>
              <a:gd name="connsiteX69" fmla="*/ 540327 w 4148534"/>
              <a:gd name="connsiteY69" fmla="*/ 200523 h 1502850"/>
              <a:gd name="connsiteX70" fmla="*/ 415636 w 4148534"/>
              <a:gd name="connsiteY70" fmla="*/ 255941 h 1502850"/>
              <a:gd name="connsiteX71" fmla="*/ 374073 w 4148534"/>
              <a:gd name="connsiteY71" fmla="*/ 269796 h 1502850"/>
              <a:gd name="connsiteX72" fmla="*/ 249382 w 4148534"/>
              <a:gd name="connsiteY72" fmla="*/ 339068 h 1502850"/>
              <a:gd name="connsiteX73" fmla="*/ 124691 w 4148534"/>
              <a:gd name="connsiteY73" fmla="*/ 408341 h 1502850"/>
              <a:gd name="connsiteX74" fmla="*/ 96982 w 4148534"/>
              <a:gd name="connsiteY74" fmla="*/ 449905 h 1502850"/>
              <a:gd name="connsiteX75" fmla="*/ 96982 w 4148534"/>
              <a:gd name="connsiteY75" fmla="*/ 505323 h 150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148534" h="1502850">
                <a:moveTo>
                  <a:pt x="96982" y="505323"/>
                </a:moveTo>
                <a:cubicBezTo>
                  <a:pt x="23317" y="597405"/>
                  <a:pt x="50916" y="546541"/>
                  <a:pt x="13855" y="657723"/>
                </a:cubicBezTo>
                <a:lnTo>
                  <a:pt x="0" y="699286"/>
                </a:lnTo>
                <a:cubicBezTo>
                  <a:pt x="2681" y="739500"/>
                  <a:pt x="-2581" y="924013"/>
                  <a:pt x="41564" y="990232"/>
                </a:cubicBezTo>
                <a:lnTo>
                  <a:pt x="69273" y="1031796"/>
                </a:lnTo>
                <a:cubicBezTo>
                  <a:pt x="73891" y="1045650"/>
                  <a:pt x="76596" y="1060297"/>
                  <a:pt x="83127" y="1073359"/>
                </a:cubicBezTo>
                <a:cubicBezTo>
                  <a:pt x="100605" y="1108316"/>
                  <a:pt x="112771" y="1116858"/>
                  <a:pt x="138546" y="1142632"/>
                </a:cubicBezTo>
                <a:cubicBezTo>
                  <a:pt x="143164" y="1156487"/>
                  <a:pt x="143277" y="1172792"/>
                  <a:pt x="152400" y="1184196"/>
                </a:cubicBezTo>
                <a:cubicBezTo>
                  <a:pt x="162802" y="1197198"/>
                  <a:pt x="181172" y="1201245"/>
                  <a:pt x="193964" y="1211905"/>
                </a:cubicBezTo>
                <a:cubicBezTo>
                  <a:pt x="209016" y="1224448"/>
                  <a:pt x="220061" y="1241439"/>
                  <a:pt x="235527" y="1253468"/>
                </a:cubicBezTo>
                <a:cubicBezTo>
                  <a:pt x="261814" y="1273914"/>
                  <a:pt x="295107" y="1285337"/>
                  <a:pt x="318655" y="1308886"/>
                </a:cubicBezTo>
                <a:cubicBezTo>
                  <a:pt x="344427" y="1334659"/>
                  <a:pt x="352973" y="1346828"/>
                  <a:pt x="387927" y="1364305"/>
                </a:cubicBezTo>
                <a:cubicBezTo>
                  <a:pt x="400989" y="1370836"/>
                  <a:pt x="416068" y="1372406"/>
                  <a:pt x="429491" y="1378159"/>
                </a:cubicBezTo>
                <a:cubicBezTo>
                  <a:pt x="448474" y="1386295"/>
                  <a:pt x="465926" y="1397732"/>
                  <a:pt x="484909" y="1405868"/>
                </a:cubicBezTo>
                <a:cubicBezTo>
                  <a:pt x="528320" y="1424473"/>
                  <a:pt x="559776" y="1425273"/>
                  <a:pt x="609600" y="1433577"/>
                </a:cubicBezTo>
                <a:cubicBezTo>
                  <a:pt x="689174" y="1460102"/>
                  <a:pt x="655764" y="1452356"/>
                  <a:pt x="789709" y="1461286"/>
                </a:cubicBezTo>
                <a:cubicBezTo>
                  <a:pt x="881983" y="1467438"/>
                  <a:pt x="974403" y="1471237"/>
                  <a:pt x="1066800" y="1475141"/>
                </a:cubicBezTo>
                <a:lnTo>
                  <a:pt x="1773382" y="1502850"/>
                </a:lnTo>
                <a:lnTo>
                  <a:pt x="2230582" y="1488996"/>
                </a:lnTo>
                <a:cubicBezTo>
                  <a:pt x="2281539" y="1486680"/>
                  <a:pt x="2332149" y="1479377"/>
                  <a:pt x="2382982" y="1475141"/>
                </a:cubicBezTo>
                <a:lnTo>
                  <a:pt x="2563091" y="1461286"/>
                </a:lnTo>
                <a:lnTo>
                  <a:pt x="3075709" y="1433577"/>
                </a:lnTo>
                <a:cubicBezTo>
                  <a:pt x="3112655" y="1428959"/>
                  <a:pt x="3149725" y="1425246"/>
                  <a:pt x="3186546" y="1419723"/>
                </a:cubicBezTo>
                <a:cubicBezTo>
                  <a:pt x="3242107" y="1411389"/>
                  <a:pt x="3352800" y="1392014"/>
                  <a:pt x="3352800" y="1392014"/>
                </a:cubicBezTo>
                <a:cubicBezTo>
                  <a:pt x="3427074" y="1367256"/>
                  <a:pt x="3363323" y="1386597"/>
                  <a:pt x="3463636" y="1364305"/>
                </a:cubicBezTo>
                <a:cubicBezTo>
                  <a:pt x="3515822" y="1352708"/>
                  <a:pt x="3514336" y="1352023"/>
                  <a:pt x="3560618" y="1336596"/>
                </a:cubicBezTo>
                <a:cubicBezTo>
                  <a:pt x="3646909" y="1250302"/>
                  <a:pt x="3521985" y="1366969"/>
                  <a:pt x="3629891" y="1295032"/>
                </a:cubicBezTo>
                <a:cubicBezTo>
                  <a:pt x="3733673" y="1225845"/>
                  <a:pt x="3614190" y="1272556"/>
                  <a:pt x="3713018" y="1239614"/>
                </a:cubicBezTo>
                <a:cubicBezTo>
                  <a:pt x="3726873" y="1230378"/>
                  <a:pt x="3741790" y="1222565"/>
                  <a:pt x="3754582" y="1211905"/>
                </a:cubicBezTo>
                <a:cubicBezTo>
                  <a:pt x="3861263" y="1123005"/>
                  <a:pt x="3734511" y="1211431"/>
                  <a:pt x="3837709" y="1142632"/>
                </a:cubicBezTo>
                <a:cubicBezTo>
                  <a:pt x="3911597" y="1031799"/>
                  <a:pt x="3814621" y="1165719"/>
                  <a:pt x="3906982" y="1073359"/>
                </a:cubicBezTo>
                <a:cubicBezTo>
                  <a:pt x="3918756" y="1061585"/>
                  <a:pt x="3924289" y="1044798"/>
                  <a:pt x="3934691" y="1031796"/>
                </a:cubicBezTo>
                <a:cubicBezTo>
                  <a:pt x="3942851" y="1021596"/>
                  <a:pt x="3954563" y="1014536"/>
                  <a:pt x="3962400" y="1004086"/>
                </a:cubicBezTo>
                <a:cubicBezTo>
                  <a:pt x="3982381" y="977444"/>
                  <a:pt x="3999345" y="948668"/>
                  <a:pt x="4017818" y="920959"/>
                </a:cubicBezTo>
                <a:cubicBezTo>
                  <a:pt x="4027054" y="907105"/>
                  <a:pt x="4040261" y="895192"/>
                  <a:pt x="4045527" y="879396"/>
                </a:cubicBezTo>
                <a:cubicBezTo>
                  <a:pt x="4080351" y="774927"/>
                  <a:pt x="4033377" y="903695"/>
                  <a:pt x="4087091" y="796268"/>
                </a:cubicBezTo>
                <a:cubicBezTo>
                  <a:pt x="4144452" y="681547"/>
                  <a:pt x="4049244" y="832259"/>
                  <a:pt x="4128655" y="713141"/>
                </a:cubicBezTo>
                <a:cubicBezTo>
                  <a:pt x="4150331" y="648108"/>
                  <a:pt x="4159589" y="639688"/>
                  <a:pt x="4128655" y="546886"/>
                </a:cubicBezTo>
                <a:cubicBezTo>
                  <a:pt x="4122459" y="528298"/>
                  <a:pt x="4099634" y="520375"/>
                  <a:pt x="4087091" y="505323"/>
                </a:cubicBezTo>
                <a:cubicBezTo>
                  <a:pt x="4041319" y="450397"/>
                  <a:pt x="4071056" y="448451"/>
                  <a:pt x="3990109" y="394486"/>
                </a:cubicBezTo>
                <a:cubicBezTo>
                  <a:pt x="3962400" y="376013"/>
                  <a:pt x="3930530" y="362616"/>
                  <a:pt x="3906982" y="339068"/>
                </a:cubicBezTo>
                <a:cubicBezTo>
                  <a:pt x="3893127" y="325214"/>
                  <a:pt x="3881721" y="308373"/>
                  <a:pt x="3865418" y="297505"/>
                </a:cubicBezTo>
                <a:cubicBezTo>
                  <a:pt x="3853267" y="289404"/>
                  <a:pt x="3837278" y="289403"/>
                  <a:pt x="3823855" y="283650"/>
                </a:cubicBezTo>
                <a:cubicBezTo>
                  <a:pt x="3804872" y="275514"/>
                  <a:pt x="3787419" y="264077"/>
                  <a:pt x="3768436" y="255941"/>
                </a:cubicBezTo>
                <a:cubicBezTo>
                  <a:pt x="3732213" y="240417"/>
                  <a:pt x="3710525" y="239953"/>
                  <a:pt x="3671455" y="228232"/>
                </a:cubicBezTo>
                <a:cubicBezTo>
                  <a:pt x="3643479" y="219839"/>
                  <a:pt x="3616036" y="209760"/>
                  <a:pt x="3588327" y="200523"/>
                </a:cubicBezTo>
                <a:lnTo>
                  <a:pt x="3505200" y="172814"/>
                </a:lnTo>
                <a:cubicBezTo>
                  <a:pt x="3491345" y="168196"/>
                  <a:pt x="3475787" y="167060"/>
                  <a:pt x="3463636" y="158959"/>
                </a:cubicBezTo>
                <a:cubicBezTo>
                  <a:pt x="3449782" y="149723"/>
                  <a:pt x="3438022" y="136035"/>
                  <a:pt x="3422073" y="131250"/>
                </a:cubicBezTo>
                <a:cubicBezTo>
                  <a:pt x="3390795" y="121867"/>
                  <a:pt x="3357220" y="123238"/>
                  <a:pt x="3325091" y="117396"/>
                </a:cubicBezTo>
                <a:cubicBezTo>
                  <a:pt x="3306357" y="113990"/>
                  <a:pt x="3288292" y="107531"/>
                  <a:pt x="3269673" y="103541"/>
                </a:cubicBezTo>
                <a:cubicBezTo>
                  <a:pt x="3223622" y="93673"/>
                  <a:pt x="3177309" y="85068"/>
                  <a:pt x="3131127" y="75832"/>
                </a:cubicBezTo>
                <a:lnTo>
                  <a:pt x="3061855" y="61977"/>
                </a:lnTo>
                <a:cubicBezTo>
                  <a:pt x="2941782" y="66595"/>
                  <a:pt x="2821383" y="65853"/>
                  <a:pt x="2701636" y="75832"/>
                </a:cubicBezTo>
                <a:cubicBezTo>
                  <a:pt x="2654702" y="79743"/>
                  <a:pt x="2609273" y="94305"/>
                  <a:pt x="2563091" y="103541"/>
                </a:cubicBezTo>
                <a:lnTo>
                  <a:pt x="2493818" y="117396"/>
                </a:lnTo>
                <a:cubicBezTo>
                  <a:pt x="2346036" y="112778"/>
                  <a:pt x="2198099" y="111743"/>
                  <a:pt x="2050473" y="103541"/>
                </a:cubicBezTo>
                <a:cubicBezTo>
                  <a:pt x="2031461" y="102485"/>
                  <a:pt x="2013789" y="93092"/>
                  <a:pt x="1995055" y="89686"/>
                </a:cubicBezTo>
                <a:cubicBezTo>
                  <a:pt x="1962926" y="83844"/>
                  <a:pt x="1930094" y="82236"/>
                  <a:pt x="1898073" y="75832"/>
                </a:cubicBezTo>
                <a:cubicBezTo>
                  <a:pt x="1653129" y="26844"/>
                  <a:pt x="1920824" y="64822"/>
                  <a:pt x="1676400" y="34268"/>
                </a:cubicBezTo>
                <a:cubicBezTo>
                  <a:pt x="1505540" y="-22685"/>
                  <a:pt x="1622444" y="5100"/>
                  <a:pt x="1316182" y="20414"/>
                </a:cubicBezTo>
                <a:cubicBezTo>
                  <a:pt x="1181030" y="54201"/>
                  <a:pt x="1349790" y="12946"/>
                  <a:pt x="1191491" y="48123"/>
                </a:cubicBezTo>
                <a:cubicBezTo>
                  <a:pt x="1172903" y="52254"/>
                  <a:pt x="1154661" y="57846"/>
                  <a:pt x="1136073" y="61977"/>
                </a:cubicBezTo>
                <a:cubicBezTo>
                  <a:pt x="1071813" y="76257"/>
                  <a:pt x="1070494" y="72797"/>
                  <a:pt x="1011382" y="89686"/>
                </a:cubicBezTo>
                <a:cubicBezTo>
                  <a:pt x="997340" y="93698"/>
                  <a:pt x="983860" y="99529"/>
                  <a:pt x="969818" y="103541"/>
                </a:cubicBezTo>
                <a:cubicBezTo>
                  <a:pt x="951509" y="108772"/>
                  <a:pt x="932709" y="112165"/>
                  <a:pt x="914400" y="117396"/>
                </a:cubicBezTo>
                <a:cubicBezTo>
                  <a:pt x="900358" y="121408"/>
                  <a:pt x="887156" y="128386"/>
                  <a:pt x="872836" y="131250"/>
                </a:cubicBezTo>
                <a:cubicBezTo>
                  <a:pt x="840815" y="137654"/>
                  <a:pt x="808066" y="139737"/>
                  <a:pt x="775855" y="145105"/>
                </a:cubicBezTo>
                <a:cubicBezTo>
                  <a:pt x="711875" y="155768"/>
                  <a:pt x="660476" y="170485"/>
                  <a:pt x="595746" y="186668"/>
                </a:cubicBezTo>
                <a:cubicBezTo>
                  <a:pt x="577273" y="191286"/>
                  <a:pt x="558391" y="194502"/>
                  <a:pt x="540327" y="200523"/>
                </a:cubicBezTo>
                <a:cubicBezTo>
                  <a:pt x="325881" y="272005"/>
                  <a:pt x="547361" y="190078"/>
                  <a:pt x="415636" y="255941"/>
                </a:cubicBezTo>
                <a:cubicBezTo>
                  <a:pt x="402574" y="262472"/>
                  <a:pt x="386839" y="262704"/>
                  <a:pt x="374073" y="269796"/>
                </a:cubicBezTo>
                <a:cubicBezTo>
                  <a:pt x="231163" y="349191"/>
                  <a:pt x="343427" y="307721"/>
                  <a:pt x="249382" y="339068"/>
                </a:cubicBezTo>
                <a:cubicBezTo>
                  <a:pt x="154104" y="402587"/>
                  <a:pt x="197848" y="383955"/>
                  <a:pt x="124691" y="408341"/>
                </a:cubicBezTo>
                <a:cubicBezTo>
                  <a:pt x="115455" y="422196"/>
                  <a:pt x="104429" y="435012"/>
                  <a:pt x="96982" y="449905"/>
                </a:cubicBezTo>
                <a:cubicBezTo>
                  <a:pt x="65142" y="513585"/>
                  <a:pt x="100573" y="474021"/>
                  <a:pt x="96982" y="505323"/>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5"/>
          <p:cNvSpPr/>
          <p:nvPr/>
        </p:nvSpPr>
        <p:spPr>
          <a:xfrm>
            <a:off x="2244436" y="3712569"/>
            <a:ext cx="4851887" cy="2161758"/>
          </a:xfrm>
          <a:custGeom>
            <a:avLst/>
            <a:gdLst>
              <a:gd name="connsiteX0" fmla="*/ 387928 w 4851887"/>
              <a:gd name="connsiteY0" fmla="*/ 1649140 h 2161758"/>
              <a:gd name="connsiteX1" fmla="*/ 318655 w 4851887"/>
              <a:gd name="connsiteY1" fmla="*/ 1607576 h 2161758"/>
              <a:gd name="connsiteX2" fmla="*/ 277091 w 4851887"/>
              <a:gd name="connsiteY2" fmla="*/ 1524449 h 2161758"/>
              <a:gd name="connsiteX3" fmla="*/ 249382 w 4851887"/>
              <a:gd name="connsiteY3" fmla="*/ 1469031 h 2161758"/>
              <a:gd name="connsiteX4" fmla="*/ 193964 w 4851887"/>
              <a:gd name="connsiteY4" fmla="*/ 1385904 h 2161758"/>
              <a:gd name="connsiteX5" fmla="*/ 138546 w 4851887"/>
              <a:gd name="connsiteY5" fmla="*/ 1302776 h 2161758"/>
              <a:gd name="connsiteX6" fmla="*/ 96982 w 4851887"/>
              <a:gd name="connsiteY6" fmla="*/ 1219649 h 2161758"/>
              <a:gd name="connsiteX7" fmla="*/ 69273 w 4851887"/>
              <a:gd name="connsiteY7" fmla="*/ 1136522 h 2161758"/>
              <a:gd name="connsiteX8" fmla="*/ 55419 w 4851887"/>
              <a:gd name="connsiteY8" fmla="*/ 1081104 h 2161758"/>
              <a:gd name="connsiteX9" fmla="*/ 27709 w 4851887"/>
              <a:gd name="connsiteY9" fmla="*/ 1039540 h 2161758"/>
              <a:gd name="connsiteX10" fmla="*/ 0 w 4851887"/>
              <a:gd name="connsiteY10" fmla="*/ 942558 h 2161758"/>
              <a:gd name="connsiteX11" fmla="*/ 41564 w 4851887"/>
              <a:gd name="connsiteY11" fmla="*/ 720886 h 2161758"/>
              <a:gd name="connsiteX12" fmla="*/ 69273 w 4851887"/>
              <a:gd name="connsiteY12" fmla="*/ 693176 h 2161758"/>
              <a:gd name="connsiteX13" fmla="*/ 166255 w 4851887"/>
              <a:gd name="connsiteY13" fmla="*/ 596195 h 2161758"/>
              <a:gd name="connsiteX14" fmla="*/ 235528 w 4851887"/>
              <a:gd name="connsiteY14" fmla="*/ 540776 h 2161758"/>
              <a:gd name="connsiteX15" fmla="*/ 318655 w 4851887"/>
              <a:gd name="connsiteY15" fmla="*/ 485358 h 2161758"/>
              <a:gd name="connsiteX16" fmla="*/ 360219 w 4851887"/>
              <a:gd name="connsiteY16" fmla="*/ 457649 h 2161758"/>
              <a:gd name="connsiteX17" fmla="*/ 401782 w 4851887"/>
              <a:gd name="connsiteY17" fmla="*/ 443795 h 2161758"/>
              <a:gd name="connsiteX18" fmla="*/ 457200 w 4851887"/>
              <a:gd name="connsiteY18" fmla="*/ 416086 h 2161758"/>
              <a:gd name="connsiteX19" fmla="*/ 498764 w 4851887"/>
              <a:gd name="connsiteY19" fmla="*/ 402231 h 2161758"/>
              <a:gd name="connsiteX20" fmla="*/ 540328 w 4851887"/>
              <a:gd name="connsiteY20" fmla="*/ 374522 h 2161758"/>
              <a:gd name="connsiteX21" fmla="*/ 1122219 w 4851887"/>
              <a:gd name="connsiteY21" fmla="*/ 360667 h 2161758"/>
              <a:gd name="connsiteX22" fmla="*/ 1205346 w 4851887"/>
              <a:gd name="connsiteY22" fmla="*/ 346813 h 2161758"/>
              <a:gd name="connsiteX23" fmla="*/ 1288473 w 4851887"/>
              <a:gd name="connsiteY23" fmla="*/ 319104 h 2161758"/>
              <a:gd name="connsiteX24" fmla="*/ 1385455 w 4851887"/>
              <a:gd name="connsiteY24" fmla="*/ 291395 h 2161758"/>
              <a:gd name="connsiteX25" fmla="*/ 1427019 w 4851887"/>
              <a:gd name="connsiteY25" fmla="*/ 263686 h 2161758"/>
              <a:gd name="connsiteX26" fmla="*/ 1510146 w 4851887"/>
              <a:gd name="connsiteY26" fmla="*/ 235976 h 2161758"/>
              <a:gd name="connsiteX27" fmla="*/ 1551709 w 4851887"/>
              <a:gd name="connsiteY27" fmla="*/ 222122 h 2161758"/>
              <a:gd name="connsiteX28" fmla="*/ 1607128 w 4851887"/>
              <a:gd name="connsiteY28" fmla="*/ 208267 h 2161758"/>
              <a:gd name="connsiteX29" fmla="*/ 1717964 w 4851887"/>
              <a:gd name="connsiteY29" fmla="*/ 152849 h 2161758"/>
              <a:gd name="connsiteX30" fmla="*/ 1759528 w 4851887"/>
              <a:gd name="connsiteY30" fmla="*/ 138995 h 2161758"/>
              <a:gd name="connsiteX31" fmla="*/ 1801091 w 4851887"/>
              <a:gd name="connsiteY31" fmla="*/ 111286 h 2161758"/>
              <a:gd name="connsiteX32" fmla="*/ 1884219 w 4851887"/>
              <a:gd name="connsiteY32" fmla="*/ 83576 h 2161758"/>
              <a:gd name="connsiteX33" fmla="*/ 2396837 w 4851887"/>
              <a:gd name="connsiteY33" fmla="*/ 55867 h 2161758"/>
              <a:gd name="connsiteX34" fmla="*/ 2757055 w 4851887"/>
              <a:gd name="connsiteY34" fmla="*/ 42013 h 2161758"/>
              <a:gd name="connsiteX35" fmla="*/ 3158837 w 4851887"/>
              <a:gd name="connsiteY35" fmla="*/ 28158 h 2161758"/>
              <a:gd name="connsiteX36" fmla="*/ 3546764 w 4851887"/>
              <a:gd name="connsiteY36" fmla="*/ 28158 h 2161758"/>
              <a:gd name="connsiteX37" fmla="*/ 3588328 w 4851887"/>
              <a:gd name="connsiteY37" fmla="*/ 42013 h 2161758"/>
              <a:gd name="connsiteX38" fmla="*/ 3643746 w 4851887"/>
              <a:gd name="connsiteY38" fmla="*/ 55867 h 2161758"/>
              <a:gd name="connsiteX39" fmla="*/ 3740728 w 4851887"/>
              <a:gd name="connsiteY39" fmla="*/ 111286 h 2161758"/>
              <a:gd name="connsiteX40" fmla="*/ 3823855 w 4851887"/>
              <a:gd name="connsiteY40" fmla="*/ 152849 h 2161758"/>
              <a:gd name="connsiteX41" fmla="*/ 3920837 w 4851887"/>
              <a:gd name="connsiteY41" fmla="*/ 222122 h 2161758"/>
              <a:gd name="connsiteX42" fmla="*/ 3976255 w 4851887"/>
              <a:gd name="connsiteY42" fmla="*/ 249831 h 2161758"/>
              <a:gd name="connsiteX43" fmla="*/ 4017819 w 4851887"/>
              <a:gd name="connsiteY43" fmla="*/ 277540 h 2161758"/>
              <a:gd name="connsiteX44" fmla="*/ 4128655 w 4851887"/>
              <a:gd name="connsiteY44" fmla="*/ 332958 h 2161758"/>
              <a:gd name="connsiteX45" fmla="*/ 4184073 w 4851887"/>
              <a:gd name="connsiteY45" fmla="*/ 374522 h 2161758"/>
              <a:gd name="connsiteX46" fmla="*/ 4225637 w 4851887"/>
              <a:gd name="connsiteY46" fmla="*/ 388376 h 2161758"/>
              <a:gd name="connsiteX47" fmla="*/ 4322619 w 4851887"/>
              <a:gd name="connsiteY47" fmla="*/ 429940 h 2161758"/>
              <a:gd name="connsiteX48" fmla="*/ 4405746 w 4851887"/>
              <a:gd name="connsiteY48" fmla="*/ 471504 h 2161758"/>
              <a:gd name="connsiteX49" fmla="*/ 4488873 w 4851887"/>
              <a:gd name="connsiteY49" fmla="*/ 513067 h 2161758"/>
              <a:gd name="connsiteX50" fmla="*/ 4613564 w 4851887"/>
              <a:gd name="connsiteY50" fmla="*/ 582340 h 2161758"/>
              <a:gd name="connsiteX51" fmla="*/ 4655128 w 4851887"/>
              <a:gd name="connsiteY51" fmla="*/ 610049 h 2161758"/>
              <a:gd name="connsiteX52" fmla="*/ 4724400 w 4851887"/>
              <a:gd name="connsiteY52" fmla="*/ 679322 h 2161758"/>
              <a:gd name="connsiteX53" fmla="*/ 4765964 w 4851887"/>
              <a:gd name="connsiteY53" fmla="*/ 762449 h 2161758"/>
              <a:gd name="connsiteX54" fmla="*/ 4793673 w 4851887"/>
              <a:gd name="connsiteY54" fmla="*/ 845576 h 2161758"/>
              <a:gd name="connsiteX55" fmla="*/ 4807528 w 4851887"/>
              <a:gd name="connsiteY55" fmla="*/ 887140 h 2161758"/>
              <a:gd name="connsiteX56" fmla="*/ 4835237 w 4851887"/>
              <a:gd name="connsiteY56" fmla="*/ 984122 h 2161758"/>
              <a:gd name="connsiteX57" fmla="*/ 4835237 w 4851887"/>
              <a:gd name="connsiteY57" fmla="*/ 1358195 h 2161758"/>
              <a:gd name="connsiteX58" fmla="*/ 4821382 w 4851887"/>
              <a:gd name="connsiteY58" fmla="*/ 1399758 h 2161758"/>
              <a:gd name="connsiteX59" fmla="*/ 4807528 w 4851887"/>
              <a:gd name="connsiteY59" fmla="*/ 1482886 h 2161758"/>
              <a:gd name="connsiteX60" fmla="*/ 4779819 w 4851887"/>
              <a:gd name="connsiteY60" fmla="*/ 1566013 h 2161758"/>
              <a:gd name="connsiteX61" fmla="*/ 4765964 w 4851887"/>
              <a:gd name="connsiteY61" fmla="*/ 1607576 h 2161758"/>
              <a:gd name="connsiteX62" fmla="*/ 4738255 w 4851887"/>
              <a:gd name="connsiteY62" fmla="*/ 1649140 h 2161758"/>
              <a:gd name="connsiteX63" fmla="*/ 4724400 w 4851887"/>
              <a:gd name="connsiteY63" fmla="*/ 1690704 h 2161758"/>
              <a:gd name="connsiteX64" fmla="*/ 4668982 w 4851887"/>
              <a:gd name="connsiteY64" fmla="*/ 1773831 h 2161758"/>
              <a:gd name="connsiteX65" fmla="*/ 4613564 w 4851887"/>
              <a:gd name="connsiteY65" fmla="*/ 1856958 h 2161758"/>
              <a:gd name="connsiteX66" fmla="*/ 4585855 w 4851887"/>
              <a:gd name="connsiteY66" fmla="*/ 1898522 h 2161758"/>
              <a:gd name="connsiteX67" fmla="*/ 4461164 w 4851887"/>
              <a:gd name="connsiteY67" fmla="*/ 1981649 h 2161758"/>
              <a:gd name="connsiteX68" fmla="*/ 4419600 w 4851887"/>
              <a:gd name="connsiteY68" fmla="*/ 2009358 h 2161758"/>
              <a:gd name="connsiteX69" fmla="*/ 4378037 w 4851887"/>
              <a:gd name="connsiteY69" fmla="*/ 2023213 h 2161758"/>
              <a:gd name="connsiteX70" fmla="*/ 4294909 w 4851887"/>
              <a:gd name="connsiteY70" fmla="*/ 2078631 h 2161758"/>
              <a:gd name="connsiteX71" fmla="*/ 4253346 w 4851887"/>
              <a:gd name="connsiteY71" fmla="*/ 2092486 h 2161758"/>
              <a:gd name="connsiteX72" fmla="*/ 4211782 w 4851887"/>
              <a:gd name="connsiteY72" fmla="*/ 2120195 h 2161758"/>
              <a:gd name="connsiteX73" fmla="*/ 4128655 w 4851887"/>
              <a:gd name="connsiteY73" fmla="*/ 2147904 h 2161758"/>
              <a:gd name="connsiteX74" fmla="*/ 4100946 w 4851887"/>
              <a:gd name="connsiteY74" fmla="*/ 2161758 h 2161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851887" h="2161758">
                <a:moveTo>
                  <a:pt x="387928" y="1649140"/>
                </a:moveTo>
                <a:cubicBezTo>
                  <a:pt x="364837" y="1635285"/>
                  <a:pt x="339101" y="1625101"/>
                  <a:pt x="318655" y="1607576"/>
                </a:cubicBezTo>
                <a:cubicBezTo>
                  <a:pt x="288595" y="1581810"/>
                  <a:pt x="291168" y="1557296"/>
                  <a:pt x="277091" y="1524449"/>
                </a:cubicBezTo>
                <a:cubicBezTo>
                  <a:pt x="268955" y="1505466"/>
                  <a:pt x="260008" y="1486741"/>
                  <a:pt x="249382" y="1469031"/>
                </a:cubicBezTo>
                <a:cubicBezTo>
                  <a:pt x="232248" y="1440475"/>
                  <a:pt x="204495" y="1417497"/>
                  <a:pt x="193964" y="1385904"/>
                </a:cubicBezTo>
                <a:cubicBezTo>
                  <a:pt x="173913" y="1325752"/>
                  <a:pt x="190436" y="1354667"/>
                  <a:pt x="138546" y="1302776"/>
                </a:cubicBezTo>
                <a:cubicBezTo>
                  <a:pt x="88012" y="1151183"/>
                  <a:pt x="168608" y="1380809"/>
                  <a:pt x="96982" y="1219649"/>
                </a:cubicBezTo>
                <a:cubicBezTo>
                  <a:pt x="85120" y="1192959"/>
                  <a:pt x="76357" y="1164858"/>
                  <a:pt x="69273" y="1136522"/>
                </a:cubicBezTo>
                <a:cubicBezTo>
                  <a:pt x="64655" y="1118049"/>
                  <a:pt x="62920" y="1098606"/>
                  <a:pt x="55419" y="1081104"/>
                </a:cubicBezTo>
                <a:cubicBezTo>
                  <a:pt x="48860" y="1065799"/>
                  <a:pt x="36946" y="1053395"/>
                  <a:pt x="27709" y="1039540"/>
                </a:cubicBezTo>
                <a:cubicBezTo>
                  <a:pt x="21177" y="1019943"/>
                  <a:pt x="0" y="959950"/>
                  <a:pt x="0" y="942558"/>
                </a:cubicBezTo>
                <a:cubicBezTo>
                  <a:pt x="0" y="926414"/>
                  <a:pt x="9726" y="752725"/>
                  <a:pt x="41564" y="720886"/>
                </a:cubicBezTo>
                <a:lnTo>
                  <a:pt x="69273" y="693176"/>
                </a:lnTo>
                <a:cubicBezTo>
                  <a:pt x="93659" y="620020"/>
                  <a:pt x="70977" y="659713"/>
                  <a:pt x="166255" y="596195"/>
                </a:cubicBezTo>
                <a:cubicBezTo>
                  <a:pt x="369678" y="460580"/>
                  <a:pt x="77597" y="659225"/>
                  <a:pt x="235528" y="540776"/>
                </a:cubicBezTo>
                <a:cubicBezTo>
                  <a:pt x="262170" y="520795"/>
                  <a:pt x="290946" y="503831"/>
                  <a:pt x="318655" y="485358"/>
                </a:cubicBezTo>
                <a:cubicBezTo>
                  <a:pt x="332510" y="476122"/>
                  <a:pt x="344422" y="462914"/>
                  <a:pt x="360219" y="457649"/>
                </a:cubicBezTo>
                <a:cubicBezTo>
                  <a:pt x="374073" y="453031"/>
                  <a:pt x="388359" y="449548"/>
                  <a:pt x="401782" y="443795"/>
                </a:cubicBezTo>
                <a:cubicBezTo>
                  <a:pt x="420765" y="435659"/>
                  <a:pt x="438217" y="424222"/>
                  <a:pt x="457200" y="416086"/>
                </a:cubicBezTo>
                <a:cubicBezTo>
                  <a:pt x="470623" y="410333"/>
                  <a:pt x="485702" y="408762"/>
                  <a:pt x="498764" y="402231"/>
                </a:cubicBezTo>
                <a:cubicBezTo>
                  <a:pt x="513657" y="394784"/>
                  <a:pt x="523714" y="375630"/>
                  <a:pt x="540328" y="374522"/>
                </a:cubicBezTo>
                <a:cubicBezTo>
                  <a:pt x="733917" y="361616"/>
                  <a:pt x="928255" y="365285"/>
                  <a:pt x="1122219" y="360667"/>
                </a:cubicBezTo>
                <a:cubicBezTo>
                  <a:pt x="1149928" y="356049"/>
                  <a:pt x="1178094" y="353626"/>
                  <a:pt x="1205346" y="346813"/>
                </a:cubicBezTo>
                <a:cubicBezTo>
                  <a:pt x="1233682" y="339729"/>
                  <a:pt x="1260137" y="326188"/>
                  <a:pt x="1288473" y="319104"/>
                </a:cubicBezTo>
                <a:cubicBezTo>
                  <a:pt x="1358059" y="301707"/>
                  <a:pt x="1325827" y="311270"/>
                  <a:pt x="1385455" y="291395"/>
                </a:cubicBezTo>
                <a:cubicBezTo>
                  <a:pt x="1399310" y="282159"/>
                  <a:pt x="1411803" y="270449"/>
                  <a:pt x="1427019" y="263686"/>
                </a:cubicBezTo>
                <a:cubicBezTo>
                  <a:pt x="1453710" y="251823"/>
                  <a:pt x="1482437" y="245213"/>
                  <a:pt x="1510146" y="235976"/>
                </a:cubicBezTo>
                <a:cubicBezTo>
                  <a:pt x="1524000" y="231358"/>
                  <a:pt x="1537541" y="225664"/>
                  <a:pt x="1551709" y="222122"/>
                </a:cubicBezTo>
                <a:cubicBezTo>
                  <a:pt x="1570182" y="217504"/>
                  <a:pt x="1589551" y="215591"/>
                  <a:pt x="1607128" y="208267"/>
                </a:cubicBezTo>
                <a:cubicBezTo>
                  <a:pt x="1645257" y="192380"/>
                  <a:pt x="1678777" y="165911"/>
                  <a:pt x="1717964" y="152849"/>
                </a:cubicBezTo>
                <a:lnTo>
                  <a:pt x="1759528" y="138995"/>
                </a:lnTo>
                <a:cubicBezTo>
                  <a:pt x="1773382" y="129759"/>
                  <a:pt x="1785875" y="118049"/>
                  <a:pt x="1801091" y="111286"/>
                </a:cubicBezTo>
                <a:cubicBezTo>
                  <a:pt x="1827782" y="99423"/>
                  <a:pt x="1856510" y="92813"/>
                  <a:pt x="1884219" y="83576"/>
                </a:cubicBezTo>
                <a:cubicBezTo>
                  <a:pt x="2075391" y="19852"/>
                  <a:pt x="1904911" y="72264"/>
                  <a:pt x="2396837" y="55867"/>
                </a:cubicBezTo>
                <a:lnTo>
                  <a:pt x="2757055" y="42013"/>
                </a:lnTo>
                <a:lnTo>
                  <a:pt x="3158837" y="28158"/>
                </a:lnTo>
                <a:cubicBezTo>
                  <a:pt x="3306475" y="-21054"/>
                  <a:pt x="3213837" y="4378"/>
                  <a:pt x="3546764" y="28158"/>
                </a:cubicBezTo>
                <a:cubicBezTo>
                  <a:pt x="3561331" y="29198"/>
                  <a:pt x="3574286" y="38001"/>
                  <a:pt x="3588328" y="42013"/>
                </a:cubicBezTo>
                <a:cubicBezTo>
                  <a:pt x="3606637" y="47244"/>
                  <a:pt x="3625273" y="51249"/>
                  <a:pt x="3643746" y="55867"/>
                </a:cubicBezTo>
                <a:cubicBezTo>
                  <a:pt x="3745007" y="123375"/>
                  <a:pt x="3617684" y="40974"/>
                  <a:pt x="3740728" y="111286"/>
                </a:cubicBezTo>
                <a:cubicBezTo>
                  <a:pt x="3815926" y="154257"/>
                  <a:pt x="3747652" y="127449"/>
                  <a:pt x="3823855" y="152849"/>
                </a:cubicBezTo>
                <a:cubicBezTo>
                  <a:pt x="3847649" y="170695"/>
                  <a:pt x="3892471" y="205913"/>
                  <a:pt x="3920837" y="222122"/>
                </a:cubicBezTo>
                <a:cubicBezTo>
                  <a:pt x="3938769" y="232369"/>
                  <a:pt x="3958323" y="239584"/>
                  <a:pt x="3976255" y="249831"/>
                </a:cubicBezTo>
                <a:cubicBezTo>
                  <a:pt x="3990712" y="258092"/>
                  <a:pt x="4003201" y="269567"/>
                  <a:pt x="4017819" y="277540"/>
                </a:cubicBezTo>
                <a:cubicBezTo>
                  <a:pt x="4054082" y="297319"/>
                  <a:pt x="4095610" y="308174"/>
                  <a:pt x="4128655" y="332958"/>
                </a:cubicBezTo>
                <a:cubicBezTo>
                  <a:pt x="4147128" y="346813"/>
                  <a:pt x="4164024" y="363066"/>
                  <a:pt x="4184073" y="374522"/>
                </a:cubicBezTo>
                <a:cubicBezTo>
                  <a:pt x="4196753" y="381768"/>
                  <a:pt x="4212214" y="382623"/>
                  <a:pt x="4225637" y="388376"/>
                </a:cubicBezTo>
                <a:cubicBezTo>
                  <a:pt x="4345478" y="439737"/>
                  <a:pt x="4225144" y="397450"/>
                  <a:pt x="4322619" y="429940"/>
                </a:cubicBezTo>
                <a:cubicBezTo>
                  <a:pt x="4441731" y="509349"/>
                  <a:pt x="4291027" y="414144"/>
                  <a:pt x="4405746" y="471504"/>
                </a:cubicBezTo>
                <a:cubicBezTo>
                  <a:pt x="4513168" y="525216"/>
                  <a:pt x="4384407" y="478247"/>
                  <a:pt x="4488873" y="513067"/>
                </a:cubicBezTo>
                <a:cubicBezTo>
                  <a:pt x="4584151" y="576587"/>
                  <a:pt x="4540407" y="557955"/>
                  <a:pt x="4613564" y="582340"/>
                </a:cubicBezTo>
                <a:cubicBezTo>
                  <a:pt x="4627419" y="591576"/>
                  <a:pt x="4643354" y="598275"/>
                  <a:pt x="4655128" y="610049"/>
                </a:cubicBezTo>
                <a:cubicBezTo>
                  <a:pt x="4747494" y="702415"/>
                  <a:pt x="4613562" y="605429"/>
                  <a:pt x="4724400" y="679322"/>
                </a:cubicBezTo>
                <a:cubicBezTo>
                  <a:pt x="4774932" y="830914"/>
                  <a:pt x="4694341" y="601297"/>
                  <a:pt x="4765964" y="762449"/>
                </a:cubicBezTo>
                <a:cubicBezTo>
                  <a:pt x="4777826" y="789139"/>
                  <a:pt x="4784437" y="817867"/>
                  <a:pt x="4793673" y="845576"/>
                </a:cubicBezTo>
                <a:cubicBezTo>
                  <a:pt x="4798291" y="859431"/>
                  <a:pt x="4803986" y="872972"/>
                  <a:pt x="4807528" y="887140"/>
                </a:cubicBezTo>
                <a:cubicBezTo>
                  <a:pt x="4824924" y="956726"/>
                  <a:pt x="4815361" y="924494"/>
                  <a:pt x="4835237" y="984122"/>
                </a:cubicBezTo>
                <a:cubicBezTo>
                  <a:pt x="4857168" y="1159577"/>
                  <a:pt x="4857706" y="1111040"/>
                  <a:pt x="4835237" y="1358195"/>
                </a:cubicBezTo>
                <a:cubicBezTo>
                  <a:pt x="4833915" y="1372739"/>
                  <a:pt x="4826000" y="1385904"/>
                  <a:pt x="4821382" y="1399758"/>
                </a:cubicBezTo>
                <a:cubicBezTo>
                  <a:pt x="4816764" y="1427467"/>
                  <a:pt x="4814341" y="1455633"/>
                  <a:pt x="4807528" y="1482886"/>
                </a:cubicBezTo>
                <a:cubicBezTo>
                  <a:pt x="4800444" y="1511222"/>
                  <a:pt x="4789055" y="1538304"/>
                  <a:pt x="4779819" y="1566013"/>
                </a:cubicBezTo>
                <a:cubicBezTo>
                  <a:pt x="4775201" y="1579867"/>
                  <a:pt x="4774065" y="1595425"/>
                  <a:pt x="4765964" y="1607576"/>
                </a:cubicBezTo>
                <a:cubicBezTo>
                  <a:pt x="4756728" y="1621431"/>
                  <a:pt x="4745702" y="1634247"/>
                  <a:pt x="4738255" y="1649140"/>
                </a:cubicBezTo>
                <a:cubicBezTo>
                  <a:pt x="4731724" y="1662202"/>
                  <a:pt x="4731492" y="1677938"/>
                  <a:pt x="4724400" y="1690704"/>
                </a:cubicBezTo>
                <a:cubicBezTo>
                  <a:pt x="4708227" y="1719815"/>
                  <a:pt x="4687455" y="1746122"/>
                  <a:pt x="4668982" y="1773831"/>
                </a:cubicBezTo>
                <a:lnTo>
                  <a:pt x="4613564" y="1856958"/>
                </a:lnTo>
                <a:cubicBezTo>
                  <a:pt x="4604328" y="1870813"/>
                  <a:pt x="4599710" y="1889286"/>
                  <a:pt x="4585855" y="1898522"/>
                </a:cubicBezTo>
                <a:lnTo>
                  <a:pt x="4461164" y="1981649"/>
                </a:lnTo>
                <a:cubicBezTo>
                  <a:pt x="4447309" y="1990885"/>
                  <a:pt x="4435397" y="2004092"/>
                  <a:pt x="4419600" y="2009358"/>
                </a:cubicBezTo>
                <a:cubicBezTo>
                  <a:pt x="4405746" y="2013976"/>
                  <a:pt x="4390803" y="2016121"/>
                  <a:pt x="4378037" y="2023213"/>
                </a:cubicBezTo>
                <a:cubicBezTo>
                  <a:pt x="4348926" y="2039386"/>
                  <a:pt x="4326502" y="2068099"/>
                  <a:pt x="4294909" y="2078631"/>
                </a:cubicBezTo>
                <a:cubicBezTo>
                  <a:pt x="4281055" y="2083249"/>
                  <a:pt x="4266408" y="2085955"/>
                  <a:pt x="4253346" y="2092486"/>
                </a:cubicBezTo>
                <a:cubicBezTo>
                  <a:pt x="4238453" y="2099933"/>
                  <a:pt x="4226998" y="2113432"/>
                  <a:pt x="4211782" y="2120195"/>
                </a:cubicBezTo>
                <a:cubicBezTo>
                  <a:pt x="4185092" y="2132057"/>
                  <a:pt x="4154779" y="2134842"/>
                  <a:pt x="4128655" y="2147904"/>
                </a:cubicBezTo>
                <a:lnTo>
                  <a:pt x="4100946" y="216175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p:cNvSpPr/>
          <p:nvPr/>
        </p:nvSpPr>
        <p:spPr>
          <a:xfrm>
            <a:off x="2078182" y="2895600"/>
            <a:ext cx="5376398" cy="2092036"/>
          </a:xfrm>
          <a:custGeom>
            <a:avLst/>
            <a:gdLst>
              <a:gd name="connsiteX0" fmla="*/ 152400 w 5376398"/>
              <a:gd name="connsiteY0" fmla="*/ 1731818 h 2092036"/>
              <a:gd name="connsiteX1" fmla="*/ 138545 w 5376398"/>
              <a:gd name="connsiteY1" fmla="*/ 1662545 h 2092036"/>
              <a:gd name="connsiteX2" fmla="*/ 124691 w 5376398"/>
              <a:gd name="connsiteY2" fmla="*/ 1579418 h 2092036"/>
              <a:gd name="connsiteX3" fmla="*/ 110836 w 5376398"/>
              <a:gd name="connsiteY3" fmla="*/ 1537855 h 2092036"/>
              <a:gd name="connsiteX4" fmla="*/ 96982 w 5376398"/>
              <a:gd name="connsiteY4" fmla="*/ 1454727 h 2092036"/>
              <a:gd name="connsiteX5" fmla="*/ 83127 w 5376398"/>
              <a:gd name="connsiteY5" fmla="*/ 1399309 h 2092036"/>
              <a:gd name="connsiteX6" fmla="*/ 69273 w 5376398"/>
              <a:gd name="connsiteY6" fmla="*/ 1316182 h 2092036"/>
              <a:gd name="connsiteX7" fmla="*/ 55418 w 5376398"/>
              <a:gd name="connsiteY7" fmla="*/ 1108364 h 2092036"/>
              <a:gd name="connsiteX8" fmla="*/ 13854 w 5376398"/>
              <a:gd name="connsiteY8" fmla="*/ 872836 h 2092036"/>
              <a:gd name="connsiteX9" fmla="*/ 0 w 5376398"/>
              <a:gd name="connsiteY9" fmla="*/ 789709 h 2092036"/>
              <a:gd name="connsiteX10" fmla="*/ 13854 w 5376398"/>
              <a:gd name="connsiteY10" fmla="*/ 457200 h 2092036"/>
              <a:gd name="connsiteX11" fmla="*/ 83127 w 5376398"/>
              <a:gd name="connsiteY11" fmla="*/ 387927 h 2092036"/>
              <a:gd name="connsiteX12" fmla="*/ 166254 w 5376398"/>
              <a:gd name="connsiteY12" fmla="*/ 360218 h 2092036"/>
              <a:gd name="connsiteX13" fmla="*/ 207818 w 5376398"/>
              <a:gd name="connsiteY13" fmla="*/ 346364 h 2092036"/>
              <a:gd name="connsiteX14" fmla="*/ 484909 w 5376398"/>
              <a:gd name="connsiteY14" fmla="*/ 318655 h 2092036"/>
              <a:gd name="connsiteX15" fmla="*/ 526473 w 5376398"/>
              <a:gd name="connsiteY15" fmla="*/ 304800 h 2092036"/>
              <a:gd name="connsiteX16" fmla="*/ 609600 w 5376398"/>
              <a:gd name="connsiteY16" fmla="*/ 290945 h 2092036"/>
              <a:gd name="connsiteX17" fmla="*/ 748145 w 5376398"/>
              <a:gd name="connsiteY17" fmla="*/ 249382 h 2092036"/>
              <a:gd name="connsiteX18" fmla="*/ 845127 w 5376398"/>
              <a:gd name="connsiteY18" fmla="*/ 207818 h 2092036"/>
              <a:gd name="connsiteX19" fmla="*/ 900545 w 5376398"/>
              <a:gd name="connsiteY19" fmla="*/ 180109 h 2092036"/>
              <a:gd name="connsiteX20" fmla="*/ 983673 w 5376398"/>
              <a:gd name="connsiteY20" fmla="*/ 152400 h 2092036"/>
              <a:gd name="connsiteX21" fmla="*/ 1025236 w 5376398"/>
              <a:gd name="connsiteY21" fmla="*/ 124691 h 2092036"/>
              <a:gd name="connsiteX22" fmla="*/ 1080654 w 5376398"/>
              <a:gd name="connsiteY22" fmla="*/ 110836 h 2092036"/>
              <a:gd name="connsiteX23" fmla="*/ 1122218 w 5376398"/>
              <a:gd name="connsiteY23" fmla="*/ 96982 h 2092036"/>
              <a:gd name="connsiteX24" fmla="*/ 1371600 w 5376398"/>
              <a:gd name="connsiteY24" fmla="*/ 55418 h 2092036"/>
              <a:gd name="connsiteX25" fmla="*/ 1745673 w 5376398"/>
              <a:gd name="connsiteY25" fmla="*/ 124691 h 2092036"/>
              <a:gd name="connsiteX26" fmla="*/ 1870363 w 5376398"/>
              <a:gd name="connsiteY26" fmla="*/ 180109 h 2092036"/>
              <a:gd name="connsiteX27" fmla="*/ 1911927 w 5376398"/>
              <a:gd name="connsiteY27" fmla="*/ 193964 h 2092036"/>
              <a:gd name="connsiteX28" fmla="*/ 1953491 w 5376398"/>
              <a:gd name="connsiteY28" fmla="*/ 207818 h 2092036"/>
              <a:gd name="connsiteX29" fmla="*/ 2535382 w 5376398"/>
              <a:gd name="connsiteY29" fmla="*/ 193964 h 2092036"/>
              <a:gd name="connsiteX30" fmla="*/ 2590800 w 5376398"/>
              <a:gd name="connsiteY30" fmla="*/ 180109 h 2092036"/>
              <a:gd name="connsiteX31" fmla="*/ 2757054 w 5376398"/>
              <a:gd name="connsiteY31" fmla="*/ 166255 h 2092036"/>
              <a:gd name="connsiteX32" fmla="*/ 2881745 w 5376398"/>
              <a:gd name="connsiteY32" fmla="*/ 138545 h 2092036"/>
              <a:gd name="connsiteX33" fmla="*/ 2923309 w 5376398"/>
              <a:gd name="connsiteY33" fmla="*/ 124691 h 2092036"/>
              <a:gd name="connsiteX34" fmla="*/ 3048000 w 5376398"/>
              <a:gd name="connsiteY34" fmla="*/ 96982 h 2092036"/>
              <a:gd name="connsiteX35" fmla="*/ 3103418 w 5376398"/>
              <a:gd name="connsiteY35" fmla="*/ 69273 h 2092036"/>
              <a:gd name="connsiteX36" fmla="*/ 3283527 w 5376398"/>
              <a:gd name="connsiteY36" fmla="*/ 27709 h 2092036"/>
              <a:gd name="connsiteX37" fmla="*/ 3435927 w 5376398"/>
              <a:gd name="connsiteY37" fmla="*/ 0 h 2092036"/>
              <a:gd name="connsiteX38" fmla="*/ 3962400 w 5376398"/>
              <a:gd name="connsiteY38" fmla="*/ 13855 h 2092036"/>
              <a:gd name="connsiteX39" fmla="*/ 4087091 w 5376398"/>
              <a:gd name="connsiteY39" fmla="*/ 41564 h 2092036"/>
              <a:gd name="connsiteX40" fmla="*/ 4225636 w 5376398"/>
              <a:gd name="connsiteY40" fmla="*/ 55418 h 2092036"/>
              <a:gd name="connsiteX41" fmla="*/ 4364182 w 5376398"/>
              <a:gd name="connsiteY41" fmla="*/ 96982 h 2092036"/>
              <a:gd name="connsiteX42" fmla="*/ 4502727 w 5376398"/>
              <a:gd name="connsiteY42" fmla="*/ 166255 h 2092036"/>
              <a:gd name="connsiteX43" fmla="*/ 4544291 w 5376398"/>
              <a:gd name="connsiteY43" fmla="*/ 193964 h 2092036"/>
              <a:gd name="connsiteX44" fmla="*/ 4641273 w 5376398"/>
              <a:gd name="connsiteY44" fmla="*/ 277091 h 2092036"/>
              <a:gd name="connsiteX45" fmla="*/ 4696691 w 5376398"/>
              <a:gd name="connsiteY45" fmla="*/ 304800 h 2092036"/>
              <a:gd name="connsiteX46" fmla="*/ 4793673 w 5376398"/>
              <a:gd name="connsiteY46" fmla="*/ 401782 h 2092036"/>
              <a:gd name="connsiteX47" fmla="*/ 4835236 w 5376398"/>
              <a:gd name="connsiteY47" fmla="*/ 443345 h 2092036"/>
              <a:gd name="connsiteX48" fmla="*/ 4946073 w 5376398"/>
              <a:gd name="connsiteY48" fmla="*/ 568036 h 2092036"/>
              <a:gd name="connsiteX49" fmla="*/ 4987636 w 5376398"/>
              <a:gd name="connsiteY49" fmla="*/ 609600 h 2092036"/>
              <a:gd name="connsiteX50" fmla="*/ 5015345 w 5376398"/>
              <a:gd name="connsiteY50" fmla="*/ 651164 h 2092036"/>
              <a:gd name="connsiteX51" fmla="*/ 5056909 w 5376398"/>
              <a:gd name="connsiteY51" fmla="*/ 678873 h 2092036"/>
              <a:gd name="connsiteX52" fmla="*/ 5126182 w 5376398"/>
              <a:gd name="connsiteY52" fmla="*/ 762000 h 2092036"/>
              <a:gd name="connsiteX53" fmla="*/ 5167745 w 5376398"/>
              <a:gd name="connsiteY53" fmla="*/ 789709 h 2092036"/>
              <a:gd name="connsiteX54" fmla="*/ 5250873 w 5376398"/>
              <a:gd name="connsiteY54" fmla="*/ 858982 h 2092036"/>
              <a:gd name="connsiteX55" fmla="*/ 5306291 w 5376398"/>
              <a:gd name="connsiteY55" fmla="*/ 928255 h 2092036"/>
              <a:gd name="connsiteX56" fmla="*/ 5334000 w 5376398"/>
              <a:gd name="connsiteY56" fmla="*/ 969818 h 2092036"/>
              <a:gd name="connsiteX57" fmla="*/ 5347854 w 5376398"/>
              <a:gd name="connsiteY57" fmla="*/ 1011382 h 2092036"/>
              <a:gd name="connsiteX58" fmla="*/ 5375563 w 5376398"/>
              <a:gd name="connsiteY58" fmla="*/ 1052945 h 2092036"/>
              <a:gd name="connsiteX59" fmla="*/ 5361709 w 5376398"/>
              <a:gd name="connsiteY59" fmla="*/ 1219200 h 2092036"/>
              <a:gd name="connsiteX60" fmla="*/ 5334000 w 5376398"/>
              <a:gd name="connsiteY60" fmla="*/ 1330036 h 2092036"/>
              <a:gd name="connsiteX61" fmla="*/ 5320145 w 5376398"/>
              <a:gd name="connsiteY61" fmla="*/ 1371600 h 2092036"/>
              <a:gd name="connsiteX62" fmla="*/ 5292436 w 5376398"/>
              <a:gd name="connsiteY62" fmla="*/ 1413164 h 2092036"/>
              <a:gd name="connsiteX63" fmla="*/ 5237018 w 5376398"/>
              <a:gd name="connsiteY63" fmla="*/ 1537855 h 2092036"/>
              <a:gd name="connsiteX64" fmla="*/ 5223163 w 5376398"/>
              <a:gd name="connsiteY64" fmla="*/ 1620982 h 2092036"/>
              <a:gd name="connsiteX65" fmla="*/ 5195454 w 5376398"/>
              <a:gd name="connsiteY65" fmla="*/ 1662545 h 2092036"/>
              <a:gd name="connsiteX66" fmla="*/ 5153891 w 5376398"/>
              <a:gd name="connsiteY66" fmla="*/ 1814945 h 2092036"/>
              <a:gd name="connsiteX67" fmla="*/ 5126182 w 5376398"/>
              <a:gd name="connsiteY67" fmla="*/ 1842655 h 2092036"/>
              <a:gd name="connsiteX68" fmla="*/ 5098473 w 5376398"/>
              <a:gd name="connsiteY68" fmla="*/ 1925782 h 2092036"/>
              <a:gd name="connsiteX69" fmla="*/ 5084618 w 5376398"/>
              <a:gd name="connsiteY69" fmla="*/ 1967345 h 2092036"/>
              <a:gd name="connsiteX70" fmla="*/ 5056909 w 5376398"/>
              <a:gd name="connsiteY70" fmla="*/ 1995055 h 2092036"/>
              <a:gd name="connsiteX71" fmla="*/ 5043054 w 5376398"/>
              <a:gd name="connsiteY71" fmla="*/ 2036618 h 2092036"/>
              <a:gd name="connsiteX72" fmla="*/ 5015345 w 5376398"/>
              <a:gd name="connsiteY72" fmla="*/ 2092036 h 209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376398" h="2092036">
                <a:moveTo>
                  <a:pt x="152400" y="1731818"/>
                </a:moveTo>
                <a:cubicBezTo>
                  <a:pt x="147782" y="1708727"/>
                  <a:pt x="142757" y="1685713"/>
                  <a:pt x="138545" y="1662545"/>
                </a:cubicBezTo>
                <a:cubicBezTo>
                  <a:pt x="133520" y="1634907"/>
                  <a:pt x="130785" y="1606840"/>
                  <a:pt x="124691" y="1579418"/>
                </a:cubicBezTo>
                <a:cubicBezTo>
                  <a:pt x="121523" y="1565162"/>
                  <a:pt x="115454" y="1551709"/>
                  <a:pt x="110836" y="1537855"/>
                </a:cubicBezTo>
                <a:cubicBezTo>
                  <a:pt x="106218" y="1510146"/>
                  <a:pt x="102491" y="1482273"/>
                  <a:pt x="96982" y="1454727"/>
                </a:cubicBezTo>
                <a:cubicBezTo>
                  <a:pt x="93248" y="1436056"/>
                  <a:pt x="86861" y="1417980"/>
                  <a:pt x="83127" y="1399309"/>
                </a:cubicBezTo>
                <a:cubicBezTo>
                  <a:pt x="77618" y="1371763"/>
                  <a:pt x="73891" y="1343891"/>
                  <a:pt x="69273" y="1316182"/>
                </a:cubicBezTo>
                <a:cubicBezTo>
                  <a:pt x="64655" y="1246909"/>
                  <a:pt x="62562" y="1177422"/>
                  <a:pt x="55418" y="1108364"/>
                </a:cubicBezTo>
                <a:cubicBezTo>
                  <a:pt x="37553" y="935669"/>
                  <a:pt x="45700" y="968371"/>
                  <a:pt x="13854" y="872836"/>
                </a:cubicBezTo>
                <a:cubicBezTo>
                  <a:pt x="9236" y="845127"/>
                  <a:pt x="0" y="817800"/>
                  <a:pt x="0" y="789709"/>
                </a:cubicBezTo>
                <a:cubicBezTo>
                  <a:pt x="0" y="678777"/>
                  <a:pt x="1604" y="567454"/>
                  <a:pt x="13854" y="457200"/>
                </a:cubicBezTo>
                <a:cubicBezTo>
                  <a:pt x="16973" y="429130"/>
                  <a:pt x="61535" y="397523"/>
                  <a:pt x="83127" y="387927"/>
                </a:cubicBezTo>
                <a:cubicBezTo>
                  <a:pt x="109817" y="376065"/>
                  <a:pt x="138545" y="369454"/>
                  <a:pt x="166254" y="360218"/>
                </a:cubicBezTo>
                <a:cubicBezTo>
                  <a:pt x="180109" y="355600"/>
                  <a:pt x="193413" y="348765"/>
                  <a:pt x="207818" y="346364"/>
                </a:cubicBezTo>
                <a:cubicBezTo>
                  <a:pt x="354882" y="321852"/>
                  <a:pt x="262925" y="334510"/>
                  <a:pt x="484909" y="318655"/>
                </a:cubicBezTo>
                <a:cubicBezTo>
                  <a:pt x="498764" y="314037"/>
                  <a:pt x="512217" y="307968"/>
                  <a:pt x="526473" y="304800"/>
                </a:cubicBezTo>
                <a:cubicBezTo>
                  <a:pt x="553895" y="298706"/>
                  <a:pt x="582054" y="296454"/>
                  <a:pt x="609600" y="290945"/>
                </a:cubicBezTo>
                <a:cubicBezTo>
                  <a:pt x="642748" y="284315"/>
                  <a:pt x="724579" y="261165"/>
                  <a:pt x="748145" y="249382"/>
                </a:cubicBezTo>
                <a:cubicBezTo>
                  <a:pt x="931941" y="157484"/>
                  <a:pt x="702428" y="268975"/>
                  <a:pt x="845127" y="207818"/>
                </a:cubicBezTo>
                <a:cubicBezTo>
                  <a:pt x="864110" y="199682"/>
                  <a:pt x="881369" y="187779"/>
                  <a:pt x="900545" y="180109"/>
                </a:cubicBezTo>
                <a:cubicBezTo>
                  <a:pt x="927664" y="169261"/>
                  <a:pt x="959370" y="168602"/>
                  <a:pt x="983673" y="152400"/>
                </a:cubicBezTo>
                <a:cubicBezTo>
                  <a:pt x="997527" y="143164"/>
                  <a:pt x="1009931" y="131250"/>
                  <a:pt x="1025236" y="124691"/>
                </a:cubicBezTo>
                <a:cubicBezTo>
                  <a:pt x="1042738" y="117190"/>
                  <a:pt x="1062345" y="116067"/>
                  <a:pt x="1080654" y="110836"/>
                </a:cubicBezTo>
                <a:cubicBezTo>
                  <a:pt x="1094696" y="106824"/>
                  <a:pt x="1107988" y="100266"/>
                  <a:pt x="1122218" y="96982"/>
                </a:cubicBezTo>
                <a:cubicBezTo>
                  <a:pt x="1246350" y="68336"/>
                  <a:pt x="1254289" y="70082"/>
                  <a:pt x="1371600" y="55418"/>
                </a:cubicBezTo>
                <a:cubicBezTo>
                  <a:pt x="1566706" y="65687"/>
                  <a:pt x="1607665" y="32684"/>
                  <a:pt x="1745673" y="124691"/>
                </a:cubicBezTo>
                <a:cubicBezTo>
                  <a:pt x="1811539" y="168602"/>
                  <a:pt x="1771439" y="147134"/>
                  <a:pt x="1870363" y="180109"/>
                </a:cubicBezTo>
                <a:lnTo>
                  <a:pt x="1911927" y="193964"/>
                </a:lnTo>
                <a:lnTo>
                  <a:pt x="1953491" y="207818"/>
                </a:lnTo>
                <a:lnTo>
                  <a:pt x="2535382" y="193964"/>
                </a:lnTo>
                <a:cubicBezTo>
                  <a:pt x="2554405" y="193137"/>
                  <a:pt x="2571906" y="182471"/>
                  <a:pt x="2590800" y="180109"/>
                </a:cubicBezTo>
                <a:cubicBezTo>
                  <a:pt x="2645981" y="173211"/>
                  <a:pt x="2701636" y="170873"/>
                  <a:pt x="2757054" y="166255"/>
                </a:cubicBezTo>
                <a:cubicBezTo>
                  <a:pt x="2804678" y="156730"/>
                  <a:pt x="2836085" y="151591"/>
                  <a:pt x="2881745" y="138545"/>
                </a:cubicBezTo>
                <a:cubicBezTo>
                  <a:pt x="2895787" y="134533"/>
                  <a:pt x="2909267" y="128703"/>
                  <a:pt x="2923309" y="124691"/>
                </a:cubicBezTo>
                <a:cubicBezTo>
                  <a:pt x="2968975" y="111644"/>
                  <a:pt x="3000369" y="106508"/>
                  <a:pt x="3048000" y="96982"/>
                </a:cubicBezTo>
                <a:cubicBezTo>
                  <a:pt x="3066473" y="87746"/>
                  <a:pt x="3083825" y="75804"/>
                  <a:pt x="3103418" y="69273"/>
                </a:cubicBezTo>
                <a:cubicBezTo>
                  <a:pt x="3171312" y="46642"/>
                  <a:pt x="3217591" y="42361"/>
                  <a:pt x="3283527" y="27709"/>
                </a:cubicBezTo>
                <a:cubicBezTo>
                  <a:pt x="3401103" y="1581"/>
                  <a:pt x="3267826" y="24015"/>
                  <a:pt x="3435927" y="0"/>
                </a:cubicBezTo>
                <a:cubicBezTo>
                  <a:pt x="3611418" y="4618"/>
                  <a:pt x="3787038" y="5699"/>
                  <a:pt x="3962400" y="13855"/>
                </a:cubicBezTo>
                <a:cubicBezTo>
                  <a:pt x="4017891" y="16436"/>
                  <a:pt x="4035070" y="34132"/>
                  <a:pt x="4087091" y="41564"/>
                </a:cubicBezTo>
                <a:cubicBezTo>
                  <a:pt x="4133037" y="48128"/>
                  <a:pt x="4179454" y="50800"/>
                  <a:pt x="4225636" y="55418"/>
                </a:cubicBezTo>
                <a:cubicBezTo>
                  <a:pt x="4256613" y="63163"/>
                  <a:pt x="4343946" y="83492"/>
                  <a:pt x="4364182" y="96982"/>
                </a:cubicBezTo>
                <a:cubicBezTo>
                  <a:pt x="4463152" y="162962"/>
                  <a:pt x="4415001" y="144323"/>
                  <a:pt x="4502727" y="166255"/>
                </a:cubicBezTo>
                <a:cubicBezTo>
                  <a:pt x="4516582" y="175491"/>
                  <a:pt x="4531499" y="183304"/>
                  <a:pt x="4544291" y="193964"/>
                </a:cubicBezTo>
                <a:cubicBezTo>
                  <a:pt x="4612304" y="250641"/>
                  <a:pt x="4558251" y="225202"/>
                  <a:pt x="4641273" y="277091"/>
                </a:cubicBezTo>
                <a:cubicBezTo>
                  <a:pt x="4658787" y="288037"/>
                  <a:pt x="4680706" y="291722"/>
                  <a:pt x="4696691" y="304800"/>
                </a:cubicBezTo>
                <a:cubicBezTo>
                  <a:pt x="4732075" y="333750"/>
                  <a:pt x="4761346" y="369455"/>
                  <a:pt x="4793673" y="401782"/>
                </a:cubicBezTo>
                <a:cubicBezTo>
                  <a:pt x="4807527" y="415636"/>
                  <a:pt x="4824368" y="427043"/>
                  <a:pt x="4835236" y="443345"/>
                </a:cubicBezTo>
                <a:cubicBezTo>
                  <a:pt x="4884683" y="517516"/>
                  <a:pt x="4851168" y="473131"/>
                  <a:pt x="4946073" y="568036"/>
                </a:cubicBezTo>
                <a:cubicBezTo>
                  <a:pt x="4959928" y="581891"/>
                  <a:pt x="4976768" y="593297"/>
                  <a:pt x="4987636" y="609600"/>
                </a:cubicBezTo>
                <a:cubicBezTo>
                  <a:pt x="4996872" y="623455"/>
                  <a:pt x="5003571" y="639390"/>
                  <a:pt x="5015345" y="651164"/>
                </a:cubicBezTo>
                <a:cubicBezTo>
                  <a:pt x="5027119" y="662938"/>
                  <a:pt x="5044117" y="668213"/>
                  <a:pt x="5056909" y="678873"/>
                </a:cubicBezTo>
                <a:cubicBezTo>
                  <a:pt x="5193078" y="792345"/>
                  <a:pt x="5017212" y="653028"/>
                  <a:pt x="5126182" y="762000"/>
                </a:cubicBezTo>
                <a:cubicBezTo>
                  <a:pt x="5137956" y="773774"/>
                  <a:pt x="5154953" y="779049"/>
                  <a:pt x="5167745" y="789709"/>
                </a:cubicBezTo>
                <a:cubicBezTo>
                  <a:pt x="5274415" y="878601"/>
                  <a:pt x="5147683" y="790190"/>
                  <a:pt x="5250873" y="858982"/>
                </a:cubicBezTo>
                <a:cubicBezTo>
                  <a:pt x="5336157" y="986907"/>
                  <a:pt x="5227325" y="829547"/>
                  <a:pt x="5306291" y="928255"/>
                </a:cubicBezTo>
                <a:cubicBezTo>
                  <a:pt x="5316693" y="941257"/>
                  <a:pt x="5324764" y="955964"/>
                  <a:pt x="5334000" y="969818"/>
                </a:cubicBezTo>
                <a:cubicBezTo>
                  <a:pt x="5338618" y="983673"/>
                  <a:pt x="5341323" y="998320"/>
                  <a:pt x="5347854" y="1011382"/>
                </a:cubicBezTo>
                <a:cubicBezTo>
                  <a:pt x="5355300" y="1026275"/>
                  <a:pt x="5374455" y="1036331"/>
                  <a:pt x="5375563" y="1052945"/>
                </a:cubicBezTo>
                <a:cubicBezTo>
                  <a:pt x="5379262" y="1108432"/>
                  <a:pt x="5369958" y="1164205"/>
                  <a:pt x="5361709" y="1219200"/>
                </a:cubicBezTo>
                <a:cubicBezTo>
                  <a:pt x="5356060" y="1256861"/>
                  <a:pt x="5346043" y="1293908"/>
                  <a:pt x="5334000" y="1330036"/>
                </a:cubicBezTo>
                <a:cubicBezTo>
                  <a:pt x="5329382" y="1343891"/>
                  <a:pt x="5326676" y="1358538"/>
                  <a:pt x="5320145" y="1371600"/>
                </a:cubicBezTo>
                <a:cubicBezTo>
                  <a:pt x="5312698" y="1386493"/>
                  <a:pt x="5301672" y="1399309"/>
                  <a:pt x="5292436" y="1413164"/>
                </a:cubicBezTo>
                <a:cubicBezTo>
                  <a:pt x="5259461" y="1512088"/>
                  <a:pt x="5280928" y="1471989"/>
                  <a:pt x="5237018" y="1537855"/>
                </a:cubicBezTo>
                <a:cubicBezTo>
                  <a:pt x="5232400" y="1565564"/>
                  <a:pt x="5232046" y="1594332"/>
                  <a:pt x="5223163" y="1620982"/>
                </a:cubicBezTo>
                <a:cubicBezTo>
                  <a:pt x="5217897" y="1636778"/>
                  <a:pt x="5201300" y="1646954"/>
                  <a:pt x="5195454" y="1662545"/>
                </a:cubicBezTo>
                <a:cubicBezTo>
                  <a:pt x="5182467" y="1697178"/>
                  <a:pt x="5180867" y="1787968"/>
                  <a:pt x="5153891" y="1814945"/>
                </a:cubicBezTo>
                <a:lnTo>
                  <a:pt x="5126182" y="1842655"/>
                </a:lnTo>
                <a:lnTo>
                  <a:pt x="5098473" y="1925782"/>
                </a:lnTo>
                <a:cubicBezTo>
                  <a:pt x="5093855" y="1939636"/>
                  <a:pt x="5094944" y="1957018"/>
                  <a:pt x="5084618" y="1967345"/>
                </a:cubicBezTo>
                <a:lnTo>
                  <a:pt x="5056909" y="1995055"/>
                </a:lnTo>
                <a:cubicBezTo>
                  <a:pt x="5052291" y="2008909"/>
                  <a:pt x="5049585" y="2023556"/>
                  <a:pt x="5043054" y="2036618"/>
                </a:cubicBezTo>
                <a:cubicBezTo>
                  <a:pt x="5012783" y="2097158"/>
                  <a:pt x="5015345" y="2057334"/>
                  <a:pt x="5015345" y="209203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2078182" y="1399309"/>
            <a:ext cx="5587277" cy="2618509"/>
          </a:xfrm>
          <a:custGeom>
            <a:avLst/>
            <a:gdLst>
              <a:gd name="connsiteX0" fmla="*/ 0 w 5587277"/>
              <a:gd name="connsiteY0" fmla="*/ 2105891 h 2618509"/>
              <a:gd name="connsiteX1" fmla="*/ 13854 w 5587277"/>
              <a:gd name="connsiteY1" fmla="*/ 2036618 h 2618509"/>
              <a:gd name="connsiteX2" fmla="*/ 41563 w 5587277"/>
              <a:gd name="connsiteY2" fmla="*/ 1676400 h 2618509"/>
              <a:gd name="connsiteX3" fmla="*/ 55418 w 5587277"/>
              <a:gd name="connsiteY3" fmla="*/ 1011382 h 2618509"/>
              <a:gd name="connsiteX4" fmla="*/ 96982 w 5587277"/>
              <a:gd name="connsiteY4" fmla="*/ 858982 h 2618509"/>
              <a:gd name="connsiteX5" fmla="*/ 110836 w 5587277"/>
              <a:gd name="connsiteY5" fmla="*/ 803564 h 2618509"/>
              <a:gd name="connsiteX6" fmla="*/ 138545 w 5587277"/>
              <a:gd name="connsiteY6" fmla="*/ 720436 h 2618509"/>
              <a:gd name="connsiteX7" fmla="*/ 166254 w 5587277"/>
              <a:gd name="connsiteY7" fmla="*/ 678873 h 2618509"/>
              <a:gd name="connsiteX8" fmla="*/ 221673 w 5587277"/>
              <a:gd name="connsiteY8" fmla="*/ 568036 h 2618509"/>
              <a:gd name="connsiteX9" fmla="*/ 290945 w 5587277"/>
              <a:gd name="connsiteY9" fmla="*/ 443346 h 2618509"/>
              <a:gd name="connsiteX10" fmla="*/ 304800 w 5587277"/>
              <a:gd name="connsiteY10" fmla="*/ 401782 h 2618509"/>
              <a:gd name="connsiteX11" fmla="*/ 401782 w 5587277"/>
              <a:gd name="connsiteY11" fmla="*/ 277091 h 2618509"/>
              <a:gd name="connsiteX12" fmla="*/ 484909 w 5587277"/>
              <a:gd name="connsiteY12" fmla="*/ 221673 h 2618509"/>
              <a:gd name="connsiteX13" fmla="*/ 526473 w 5587277"/>
              <a:gd name="connsiteY13" fmla="*/ 193964 h 2618509"/>
              <a:gd name="connsiteX14" fmla="*/ 568036 w 5587277"/>
              <a:gd name="connsiteY14" fmla="*/ 180109 h 2618509"/>
              <a:gd name="connsiteX15" fmla="*/ 609600 w 5587277"/>
              <a:gd name="connsiteY15" fmla="*/ 152400 h 2618509"/>
              <a:gd name="connsiteX16" fmla="*/ 692727 w 5587277"/>
              <a:gd name="connsiteY16" fmla="*/ 124691 h 2618509"/>
              <a:gd name="connsiteX17" fmla="*/ 734291 w 5587277"/>
              <a:gd name="connsiteY17" fmla="*/ 110836 h 2618509"/>
              <a:gd name="connsiteX18" fmla="*/ 858982 w 5587277"/>
              <a:gd name="connsiteY18" fmla="*/ 55418 h 2618509"/>
              <a:gd name="connsiteX19" fmla="*/ 900545 w 5587277"/>
              <a:gd name="connsiteY19" fmla="*/ 41564 h 2618509"/>
              <a:gd name="connsiteX20" fmla="*/ 942109 w 5587277"/>
              <a:gd name="connsiteY20" fmla="*/ 27709 h 2618509"/>
              <a:gd name="connsiteX21" fmla="*/ 1482436 w 5587277"/>
              <a:gd name="connsiteY21" fmla="*/ 13855 h 2618509"/>
              <a:gd name="connsiteX22" fmla="*/ 1524000 w 5587277"/>
              <a:gd name="connsiteY22" fmla="*/ 0 h 2618509"/>
              <a:gd name="connsiteX23" fmla="*/ 2189018 w 5587277"/>
              <a:gd name="connsiteY23" fmla="*/ 13855 h 2618509"/>
              <a:gd name="connsiteX24" fmla="*/ 2978727 w 5587277"/>
              <a:gd name="connsiteY24" fmla="*/ 0 h 2618509"/>
              <a:gd name="connsiteX25" fmla="*/ 3172691 w 5587277"/>
              <a:gd name="connsiteY25" fmla="*/ 13855 h 2618509"/>
              <a:gd name="connsiteX26" fmla="*/ 3228109 w 5587277"/>
              <a:gd name="connsiteY26" fmla="*/ 27709 h 2618509"/>
              <a:gd name="connsiteX27" fmla="*/ 3297382 w 5587277"/>
              <a:gd name="connsiteY27" fmla="*/ 41564 h 2618509"/>
              <a:gd name="connsiteX28" fmla="*/ 3394363 w 5587277"/>
              <a:gd name="connsiteY28" fmla="*/ 69273 h 2618509"/>
              <a:gd name="connsiteX29" fmla="*/ 3671454 w 5587277"/>
              <a:gd name="connsiteY29" fmla="*/ 124691 h 2618509"/>
              <a:gd name="connsiteX30" fmla="*/ 3823854 w 5587277"/>
              <a:gd name="connsiteY30" fmla="*/ 180109 h 2618509"/>
              <a:gd name="connsiteX31" fmla="*/ 3893127 w 5587277"/>
              <a:gd name="connsiteY31" fmla="*/ 193964 h 2618509"/>
              <a:gd name="connsiteX32" fmla="*/ 3976254 w 5587277"/>
              <a:gd name="connsiteY32" fmla="*/ 221673 h 2618509"/>
              <a:gd name="connsiteX33" fmla="*/ 4017818 w 5587277"/>
              <a:gd name="connsiteY33" fmla="*/ 235527 h 2618509"/>
              <a:gd name="connsiteX34" fmla="*/ 4059382 w 5587277"/>
              <a:gd name="connsiteY34" fmla="*/ 263236 h 2618509"/>
              <a:gd name="connsiteX35" fmla="*/ 4156363 w 5587277"/>
              <a:gd name="connsiteY35" fmla="*/ 290946 h 2618509"/>
              <a:gd name="connsiteX36" fmla="*/ 4239491 w 5587277"/>
              <a:gd name="connsiteY36" fmla="*/ 332509 h 2618509"/>
              <a:gd name="connsiteX37" fmla="*/ 4378036 w 5587277"/>
              <a:gd name="connsiteY37" fmla="*/ 401782 h 2618509"/>
              <a:gd name="connsiteX38" fmla="*/ 4475018 w 5587277"/>
              <a:gd name="connsiteY38" fmla="*/ 443346 h 2618509"/>
              <a:gd name="connsiteX39" fmla="*/ 4558145 w 5587277"/>
              <a:gd name="connsiteY39" fmla="*/ 498764 h 2618509"/>
              <a:gd name="connsiteX40" fmla="*/ 4641273 w 5587277"/>
              <a:gd name="connsiteY40" fmla="*/ 554182 h 2618509"/>
              <a:gd name="connsiteX41" fmla="*/ 4682836 w 5587277"/>
              <a:gd name="connsiteY41" fmla="*/ 581891 h 2618509"/>
              <a:gd name="connsiteX42" fmla="*/ 4738254 w 5587277"/>
              <a:gd name="connsiteY42" fmla="*/ 595746 h 2618509"/>
              <a:gd name="connsiteX43" fmla="*/ 4765963 w 5587277"/>
              <a:gd name="connsiteY43" fmla="*/ 637309 h 2618509"/>
              <a:gd name="connsiteX44" fmla="*/ 4807527 w 5587277"/>
              <a:gd name="connsiteY44" fmla="*/ 651164 h 2618509"/>
              <a:gd name="connsiteX45" fmla="*/ 4890654 w 5587277"/>
              <a:gd name="connsiteY45" fmla="*/ 692727 h 2618509"/>
              <a:gd name="connsiteX46" fmla="*/ 4946073 w 5587277"/>
              <a:gd name="connsiteY46" fmla="*/ 734291 h 2618509"/>
              <a:gd name="connsiteX47" fmla="*/ 4987636 w 5587277"/>
              <a:gd name="connsiteY47" fmla="*/ 762000 h 2618509"/>
              <a:gd name="connsiteX48" fmla="*/ 5029200 w 5587277"/>
              <a:gd name="connsiteY48" fmla="*/ 803564 h 2618509"/>
              <a:gd name="connsiteX49" fmla="*/ 5112327 w 5587277"/>
              <a:gd name="connsiteY49" fmla="*/ 858982 h 2618509"/>
              <a:gd name="connsiteX50" fmla="*/ 5140036 w 5587277"/>
              <a:gd name="connsiteY50" fmla="*/ 900546 h 2618509"/>
              <a:gd name="connsiteX51" fmla="*/ 5237018 w 5587277"/>
              <a:gd name="connsiteY51" fmla="*/ 983673 h 2618509"/>
              <a:gd name="connsiteX52" fmla="*/ 5292436 w 5587277"/>
              <a:gd name="connsiteY52" fmla="*/ 1066800 h 2618509"/>
              <a:gd name="connsiteX53" fmla="*/ 5306291 w 5587277"/>
              <a:gd name="connsiteY53" fmla="*/ 1108364 h 2618509"/>
              <a:gd name="connsiteX54" fmla="*/ 5375563 w 5587277"/>
              <a:gd name="connsiteY54" fmla="*/ 1219200 h 2618509"/>
              <a:gd name="connsiteX55" fmla="*/ 5389418 w 5587277"/>
              <a:gd name="connsiteY55" fmla="*/ 1274618 h 2618509"/>
              <a:gd name="connsiteX56" fmla="*/ 5417127 w 5587277"/>
              <a:gd name="connsiteY56" fmla="*/ 1357746 h 2618509"/>
              <a:gd name="connsiteX57" fmla="*/ 5430982 w 5587277"/>
              <a:gd name="connsiteY57" fmla="*/ 1399309 h 2618509"/>
              <a:gd name="connsiteX58" fmla="*/ 5458691 w 5587277"/>
              <a:gd name="connsiteY58" fmla="*/ 1440873 h 2618509"/>
              <a:gd name="connsiteX59" fmla="*/ 5527963 w 5587277"/>
              <a:gd name="connsiteY59" fmla="*/ 1648691 h 2618509"/>
              <a:gd name="connsiteX60" fmla="*/ 5555673 w 5587277"/>
              <a:gd name="connsiteY60" fmla="*/ 1731818 h 2618509"/>
              <a:gd name="connsiteX61" fmla="*/ 5569527 w 5587277"/>
              <a:gd name="connsiteY61" fmla="*/ 1773382 h 2618509"/>
              <a:gd name="connsiteX62" fmla="*/ 5569527 w 5587277"/>
              <a:gd name="connsiteY62" fmla="*/ 2244436 h 2618509"/>
              <a:gd name="connsiteX63" fmla="*/ 5541818 w 5587277"/>
              <a:gd name="connsiteY63" fmla="*/ 2327564 h 2618509"/>
              <a:gd name="connsiteX64" fmla="*/ 5500254 w 5587277"/>
              <a:gd name="connsiteY64" fmla="*/ 2466109 h 2618509"/>
              <a:gd name="connsiteX65" fmla="*/ 5472545 w 5587277"/>
              <a:gd name="connsiteY65" fmla="*/ 2507673 h 2618509"/>
              <a:gd name="connsiteX66" fmla="*/ 5458691 w 5587277"/>
              <a:gd name="connsiteY66" fmla="*/ 2549236 h 2618509"/>
              <a:gd name="connsiteX67" fmla="*/ 5430982 w 5587277"/>
              <a:gd name="connsiteY67" fmla="*/ 2576946 h 2618509"/>
              <a:gd name="connsiteX68" fmla="*/ 5430982 w 5587277"/>
              <a:gd name="connsiteY68" fmla="*/ 2618509 h 2618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587277" h="2618509">
                <a:moveTo>
                  <a:pt x="0" y="2105891"/>
                </a:moveTo>
                <a:cubicBezTo>
                  <a:pt x="4618" y="2082800"/>
                  <a:pt x="11103" y="2060005"/>
                  <a:pt x="13854" y="2036618"/>
                </a:cubicBezTo>
                <a:cubicBezTo>
                  <a:pt x="20853" y="1977131"/>
                  <a:pt x="38014" y="1726093"/>
                  <a:pt x="41563" y="1676400"/>
                </a:cubicBezTo>
                <a:cubicBezTo>
                  <a:pt x="46181" y="1454727"/>
                  <a:pt x="43557" y="1232785"/>
                  <a:pt x="55418" y="1011382"/>
                </a:cubicBezTo>
                <a:cubicBezTo>
                  <a:pt x="58675" y="950585"/>
                  <a:pt x="81819" y="912051"/>
                  <a:pt x="96982" y="858982"/>
                </a:cubicBezTo>
                <a:cubicBezTo>
                  <a:pt x="102213" y="840673"/>
                  <a:pt x="105365" y="821802"/>
                  <a:pt x="110836" y="803564"/>
                </a:cubicBezTo>
                <a:cubicBezTo>
                  <a:pt x="119229" y="775588"/>
                  <a:pt x="122343" y="744739"/>
                  <a:pt x="138545" y="720436"/>
                </a:cubicBezTo>
                <a:cubicBezTo>
                  <a:pt x="147781" y="706582"/>
                  <a:pt x="159491" y="694089"/>
                  <a:pt x="166254" y="678873"/>
                </a:cubicBezTo>
                <a:cubicBezTo>
                  <a:pt x="217198" y="564249"/>
                  <a:pt x="164766" y="624943"/>
                  <a:pt x="221673" y="568036"/>
                </a:cubicBezTo>
                <a:cubicBezTo>
                  <a:pt x="255578" y="466321"/>
                  <a:pt x="228729" y="505562"/>
                  <a:pt x="290945" y="443346"/>
                </a:cubicBezTo>
                <a:cubicBezTo>
                  <a:pt x="295563" y="429491"/>
                  <a:pt x="297708" y="414548"/>
                  <a:pt x="304800" y="401782"/>
                </a:cubicBezTo>
                <a:cubicBezTo>
                  <a:pt x="327575" y="360788"/>
                  <a:pt x="362270" y="307822"/>
                  <a:pt x="401782" y="277091"/>
                </a:cubicBezTo>
                <a:cubicBezTo>
                  <a:pt x="428069" y="256645"/>
                  <a:pt x="457200" y="240146"/>
                  <a:pt x="484909" y="221673"/>
                </a:cubicBezTo>
                <a:cubicBezTo>
                  <a:pt x="498764" y="212437"/>
                  <a:pt x="510676" y="199230"/>
                  <a:pt x="526473" y="193964"/>
                </a:cubicBezTo>
                <a:cubicBezTo>
                  <a:pt x="540327" y="189346"/>
                  <a:pt x="554974" y="186640"/>
                  <a:pt x="568036" y="180109"/>
                </a:cubicBezTo>
                <a:cubicBezTo>
                  <a:pt x="582929" y="172662"/>
                  <a:pt x="594384" y="159163"/>
                  <a:pt x="609600" y="152400"/>
                </a:cubicBezTo>
                <a:cubicBezTo>
                  <a:pt x="636290" y="140538"/>
                  <a:pt x="665018" y="133927"/>
                  <a:pt x="692727" y="124691"/>
                </a:cubicBezTo>
                <a:cubicBezTo>
                  <a:pt x="706582" y="120073"/>
                  <a:pt x="722140" y="118937"/>
                  <a:pt x="734291" y="110836"/>
                </a:cubicBezTo>
                <a:cubicBezTo>
                  <a:pt x="800156" y="66925"/>
                  <a:pt x="760058" y="88392"/>
                  <a:pt x="858982" y="55418"/>
                </a:cubicBezTo>
                <a:lnTo>
                  <a:pt x="900545" y="41564"/>
                </a:lnTo>
                <a:cubicBezTo>
                  <a:pt x="914400" y="36946"/>
                  <a:pt x="927510" y="28083"/>
                  <a:pt x="942109" y="27709"/>
                </a:cubicBezTo>
                <a:lnTo>
                  <a:pt x="1482436" y="13855"/>
                </a:lnTo>
                <a:cubicBezTo>
                  <a:pt x="1496291" y="9237"/>
                  <a:pt x="1509396" y="0"/>
                  <a:pt x="1524000" y="0"/>
                </a:cubicBezTo>
                <a:cubicBezTo>
                  <a:pt x="1745721" y="0"/>
                  <a:pt x="1967297" y="13855"/>
                  <a:pt x="2189018" y="13855"/>
                </a:cubicBezTo>
                <a:cubicBezTo>
                  <a:pt x="2452295" y="13855"/>
                  <a:pt x="2715491" y="4618"/>
                  <a:pt x="2978727" y="0"/>
                </a:cubicBezTo>
                <a:cubicBezTo>
                  <a:pt x="3043382" y="4618"/>
                  <a:pt x="3108268" y="6697"/>
                  <a:pt x="3172691" y="13855"/>
                </a:cubicBezTo>
                <a:cubicBezTo>
                  <a:pt x="3191616" y="15958"/>
                  <a:pt x="3209521" y="23578"/>
                  <a:pt x="3228109" y="27709"/>
                </a:cubicBezTo>
                <a:cubicBezTo>
                  <a:pt x="3251097" y="32817"/>
                  <a:pt x="3274537" y="35853"/>
                  <a:pt x="3297382" y="41564"/>
                </a:cubicBezTo>
                <a:cubicBezTo>
                  <a:pt x="3383130" y="63001"/>
                  <a:pt x="3290720" y="49840"/>
                  <a:pt x="3394363" y="69273"/>
                </a:cubicBezTo>
                <a:cubicBezTo>
                  <a:pt x="3445983" y="78952"/>
                  <a:pt x="3609278" y="99821"/>
                  <a:pt x="3671454" y="124691"/>
                </a:cubicBezTo>
                <a:cubicBezTo>
                  <a:pt x="3707266" y="139016"/>
                  <a:pt x="3788280" y="172994"/>
                  <a:pt x="3823854" y="180109"/>
                </a:cubicBezTo>
                <a:cubicBezTo>
                  <a:pt x="3846945" y="184727"/>
                  <a:pt x="3870408" y="187768"/>
                  <a:pt x="3893127" y="193964"/>
                </a:cubicBezTo>
                <a:cubicBezTo>
                  <a:pt x="3921306" y="201649"/>
                  <a:pt x="3948545" y="212437"/>
                  <a:pt x="3976254" y="221673"/>
                </a:cubicBezTo>
                <a:lnTo>
                  <a:pt x="4017818" y="235527"/>
                </a:lnTo>
                <a:cubicBezTo>
                  <a:pt x="4031673" y="244763"/>
                  <a:pt x="4044077" y="256677"/>
                  <a:pt x="4059382" y="263236"/>
                </a:cubicBezTo>
                <a:cubicBezTo>
                  <a:pt x="4121533" y="289872"/>
                  <a:pt x="4102438" y="263983"/>
                  <a:pt x="4156363" y="290946"/>
                </a:cubicBezTo>
                <a:cubicBezTo>
                  <a:pt x="4263782" y="344656"/>
                  <a:pt x="4135029" y="297690"/>
                  <a:pt x="4239491" y="332509"/>
                </a:cubicBezTo>
                <a:cubicBezTo>
                  <a:pt x="4373631" y="433115"/>
                  <a:pt x="4202984" y="314256"/>
                  <a:pt x="4378036" y="401782"/>
                </a:cubicBezTo>
                <a:cubicBezTo>
                  <a:pt x="4446516" y="436022"/>
                  <a:pt x="4413861" y="422960"/>
                  <a:pt x="4475018" y="443346"/>
                </a:cubicBezTo>
                <a:cubicBezTo>
                  <a:pt x="4567259" y="535585"/>
                  <a:pt x="4467919" y="448638"/>
                  <a:pt x="4558145" y="498764"/>
                </a:cubicBezTo>
                <a:cubicBezTo>
                  <a:pt x="4587256" y="514937"/>
                  <a:pt x="4613564" y="535709"/>
                  <a:pt x="4641273" y="554182"/>
                </a:cubicBezTo>
                <a:cubicBezTo>
                  <a:pt x="4655127" y="563418"/>
                  <a:pt x="4666682" y="577852"/>
                  <a:pt x="4682836" y="581891"/>
                </a:cubicBezTo>
                <a:lnTo>
                  <a:pt x="4738254" y="595746"/>
                </a:lnTo>
                <a:cubicBezTo>
                  <a:pt x="4747490" y="609600"/>
                  <a:pt x="4752961" y="626907"/>
                  <a:pt x="4765963" y="637309"/>
                </a:cubicBezTo>
                <a:cubicBezTo>
                  <a:pt x="4777367" y="646432"/>
                  <a:pt x="4794465" y="644633"/>
                  <a:pt x="4807527" y="651164"/>
                </a:cubicBezTo>
                <a:cubicBezTo>
                  <a:pt x="4914952" y="704876"/>
                  <a:pt x="4786189" y="657906"/>
                  <a:pt x="4890654" y="692727"/>
                </a:cubicBezTo>
                <a:cubicBezTo>
                  <a:pt x="4909127" y="706582"/>
                  <a:pt x="4927283" y="720869"/>
                  <a:pt x="4946073" y="734291"/>
                </a:cubicBezTo>
                <a:cubicBezTo>
                  <a:pt x="4959622" y="743969"/>
                  <a:pt x="4974844" y="751340"/>
                  <a:pt x="4987636" y="762000"/>
                </a:cubicBezTo>
                <a:cubicBezTo>
                  <a:pt x="5002688" y="774543"/>
                  <a:pt x="5013734" y="791535"/>
                  <a:pt x="5029200" y="803564"/>
                </a:cubicBezTo>
                <a:cubicBezTo>
                  <a:pt x="5055487" y="824010"/>
                  <a:pt x="5112327" y="858982"/>
                  <a:pt x="5112327" y="858982"/>
                </a:cubicBezTo>
                <a:cubicBezTo>
                  <a:pt x="5121563" y="872837"/>
                  <a:pt x="5129200" y="887903"/>
                  <a:pt x="5140036" y="900546"/>
                </a:cubicBezTo>
                <a:cubicBezTo>
                  <a:pt x="5184831" y="952807"/>
                  <a:pt x="5187993" y="950990"/>
                  <a:pt x="5237018" y="983673"/>
                </a:cubicBezTo>
                <a:cubicBezTo>
                  <a:pt x="5269962" y="1082501"/>
                  <a:pt x="5223249" y="963018"/>
                  <a:pt x="5292436" y="1066800"/>
                </a:cubicBezTo>
                <a:cubicBezTo>
                  <a:pt x="5300537" y="1078951"/>
                  <a:pt x="5299045" y="1095684"/>
                  <a:pt x="5306291" y="1108364"/>
                </a:cubicBezTo>
                <a:cubicBezTo>
                  <a:pt x="5353844" y="1191583"/>
                  <a:pt x="5343253" y="1133041"/>
                  <a:pt x="5375563" y="1219200"/>
                </a:cubicBezTo>
                <a:cubicBezTo>
                  <a:pt x="5382249" y="1237029"/>
                  <a:pt x="5383947" y="1256380"/>
                  <a:pt x="5389418" y="1274618"/>
                </a:cubicBezTo>
                <a:cubicBezTo>
                  <a:pt x="5397811" y="1302594"/>
                  <a:pt x="5407890" y="1330037"/>
                  <a:pt x="5417127" y="1357746"/>
                </a:cubicBezTo>
                <a:cubicBezTo>
                  <a:pt x="5421745" y="1371600"/>
                  <a:pt x="5422881" y="1387158"/>
                  <a:pt x="5430982" y="1399309"/>
                </a:cubicBezTo>
                <a:lnTo>
                  <a:pt x="5458691" y="1440873"/>
                </a:lnTo>
                <a:lnTo>
                  <a:pt x="5527963" y="1648691"/>
                </a:lnTo>
                <a:lnTo>
                  <a:pt x="5555673" y="1731818"/>
                </a:lnTo>
                <a:lnTo>
                  <a:pt x="5569527" y="1773382"/>
                </a:lnTo>
                <a:cubicBezTo>
                  <a:pt x="5589797" y="1976077"/>
                  <a:pt x="5596365" y="1976058"/>
                  <a:pt x="5569527" y="2244436"/>
                </a:cubicBezTo>
                <a:cubicBezTo>
                  <a:pt x="5566621" y="2273499"/>
                  <a:pt x="5548902" y="2299228"/>
                  <a:pt x="5541818" y="2327564"/>
                </a:cubicBezTo>
                <a:cubicBezTo>
                  <a:pt x="5534073" y="2358542"/>
                  <a:pt x="5513745" y="2445872"/>
                  <a:pt x="5500254" y="2466109"/>
                </a:cubicBezTo>
                <a:lnTo>
                  <a:pt x="5472545" y="2507673"/>
                </a:lnTo>
                <a:cubicBezTo>
                  <a:pt x="5467927" y="2521527"/>
                  <a:pt x="5466204" y="2536713"/>
                  <a:pt x="5458691" y="2549236"/>
                </a:cubicBezTo>
                <a:cubicBezTo>
                  <a:pt x="5451971" y="2560437"/>
                  <a:pt x="5435833" y="2564818"/>
                  <a:pt x="5430982" y="2576946"/>
                </a:cubicBezTo>
                <a:cubicBezTo>
                  <a:pt x="5425837" y="2589809"/>
                  <a:pt x="5430982" y="2604655"/>
                  <a:pt x="5430982" y="261850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Arrow Connector 14"/>
          <p:cNvCxnSpPr/>
          <p:nvPr/>
        </p:nvCxnSpPr>
        <p:spPr>
          <a:xfrm flipH="1" flipV="1">
            <a:off x="2971800" y="3553905"/>
            <a:ext cx="566405" cy="93682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538205" y="3429000"/>
            <a:ext cx="313790" cy="115156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4871820" y="3429000"/>
            <a:ext cx="571500" cy="9906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5443320" y="3429000"/>
            <a:ext cx="576480" cy="9906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2618509" y="2438400"/>
            <a:ext cx="353291" cy="1143000"/>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2971800" y="2286000"/>
            <a:ext cx="384895" cy="12954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3851995" y="2438400"/>
            <a:ext cx="0" cy="9906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3851995" y="2438400"/>
            <a:ext cx="643805" cy="9906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4871820" y="2286000"/>
            <a:ext cx="157380" cy="1143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4880875" y="2403764"/>
            <a:ext cx="781050" cy="1066800"/>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6019800" y="2438400"/>
            <a:ext cx="152400" cy="9906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6019800" y="2708563"/>
            <a:ext cx="747243" cy="79663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flipV="1">
            <a:off x="3538205" y="4580567"/>
            <a:ext cx="1271383" cy="81413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4809588" y="4419600"/>
            <a:ext cx="633732" cy="100810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 name="Freeform 3"/>
          <p:cNvSpPr/>
          <p:nvPr/>
        </p:nvSpPr>
        <p:spPr>
          <a:xfrm>
            <a:off x="2448191" y="2857500"/>
            <a:ext cx="1246909" cy="2055760"/>
          </a:xfrm>
          <a:custGeom>
            <a:avLst/>
            <a:gdLst>
              <a:gd name="connsiteX0" fmla="*/ 152400 w 1246909"/>
              <a:gd name="connsiteY0" fmla="*/ 249381 h 1551709"/>
              <a:gd name="connsiteX1" fmla="*/ 152400 w 1246909"/>
              <a:gd name="connsiteY1" fmla="*/ 249381 h 1551709"/>
              <a:gd name="connsiteX2" fmla="*/ 41564 w 1246909"/>
              <a:gd name="connsiteY2" fmla="*/ 304800 h 1551709"/>
              <a:gd name="connsiteX3" fmla="*/ 27709 w 1246909"/>
              <a:gd name="connsiteY3" fmla="*/ 346363 h 1551709"/>
              <a:gd name="connsiteX4" fmla="*/ 0 w 1246909"/>
              <a:gd name="connsiteY4" fmla="*/ 387927 h 1551709"/>
              <a:gd name="connsiteX5" fmla="*/ 27709 w 1246909"/>
              <a:gd name="connsiteY5" fmla="*/ 637309 h 1551709"/>
              <a:gd name="connsiteX6" fmla="*/ 55419 w 1246909"/>
              <a:gd name="connsiteY6" fmla="*/ 748145 h 1551709"/>
              <a:gd name="connsiteX7" fmla="*/ 96982 w 1246909"/>
              <a:gd name="connsiteY7" fmla="*/ 789709 h 1551709"/>
              <a:gd name="connsiteX8" fmla="*/ 138546 w 1246909"/>
              <a:gd name="connsiteY8" fmla="*/ 803563 h 1551709"/>
              <a:gd name="connsiteX9" fmla="*/ 180109 w 1246909"/>
              <a:gd name="connsiteY9" fmla="*/ 831272 h 1551709"/>
              <a:gd name="connsiteX10" fmla="*/ 221673 w 1246909"/>
              <a:gd name="connsiteY10" fmla="*/ 845127 h 1551709"/>
              <a:gd name="connsiteX11" fmla="*/ 235528 w 1246909"/>
              <a:gd name="connsiteY11" fmla="*/ 886690 h 1551709"/>
              <a:gd name="connsiteX12" fmla="*/ 263237 w 1246909"/>
              <a:gd name="connsiteY12" fmla="*/ 914400 h 1551709"/>
              <a:gd name="connsiteX13" fmla="*/ 277091 w 1246909"/>
              <a:gd name="connsiteY13" fmla="*/ 955963 h 1551709"/>
              <a:gd name="connsiteX14" fmla="*/ 332509 w 1246909"/>
              <a:gd name="connsiteY14" fmla="*/ 1039090 h 1551709"/>
              <a:gd name="connsiteX15" fmla="*/ 374073 w 1246909"/>
              <a:gd name="connsiteY15" fmla="*/ 1122218 h 1551709"/>
              <a:gd name="connsiteX16" fmla="*/ 387928 w 1246909"/>
              <a:gd name="connsiteY16" fmla="*/ 1163781 h 1551709"/>
              <a:gd name="connsiteX17" fmla="*/ 443346 w 1246909"/>
              <a:gd name="connsiteY17" fmla="*/ 1246909 h 1551709"/>
              <a:gd name="connsiteX18" fmla="*/ 526473 w 1246909"/>
              <a:gd name="connsiteY18" fmla="*/ 1371600 h 1551709"/>
              <a:gd name="connsiteX19" fmla="*/ 554182 w 1246909"/>
              <a:gd name="connsiteY19" fmla="*/ 1413163 h 1551709"/>
              <a:gd name="connsiteX20" fmla="*/ 581891 w 1246909"/>
              <a:gd name="connsiteY20" fmla="*/ 1454727 h 1551709"/>
              <a:gd name="connsiteX21" fmla="*/ 665019 w 1246909"/>
              <a:gd name="connsiteY21" fmla="*/ 1510145 h 1551709"/>
              <a:gd name="connsiteX22" fmla="*/ 803564 w 1246909"/>
              <a:gd name="connsiteY22" fmla="*/ 1551709 h 1551709"/>
              <a:gd name="connsiteX23" fmla="*/ 1011382 w 1246909"/>
              <a:gd name="connsiteY23" fmla="*/ 1537854 h 1551709"/>
              <a:gd name="connsiteX24" fmla="*/ 1080655 w 1246909"/>
              <a:gd name="connsiteY24" fmla="*/ 1496290 h 1551709"/>
              <a:gd name="connsiteX25" fmla="*/ 1122219 w 1246909"/>
              <a:gd name="connsiteY25" fmla="*/ 1482436 h 1551709"/>
              <a:gd name="connsiteX26" fmla="*/ 1177637 w 1246909"/>
              <a:gd name="connsiteY26" fmla="*/ 1399309 h 1551709"/>
              <a:gd name="connsiteX27" fmla="*/ 1205346 w 1246909"/>
              <a:gd name="connsiteY27" fmla="*/ 1316181 h 1551709"/>
              <a:gd name="connsiteX28" fmla="*/ 1219200 w 1246909"/>
              <a:gd name="connsiteY28" fmla="*/ 1260763 h 1551709"/>
              <a:gd name="connsiteX29" fmla="*/ 1246909 w 1246909"/>
              <a:gd name="connsiteY29" fmla="*/ 1177636 h 1551709"/>
              <a:gd name="connsiteX30" fmla="*/ 1233055 w 1246909"/>
              <a:gd name="connsiteY30" fmla="*/ 942109 h 1551709"/>
              <a:gd name="connsiteX31" fmla="*/ 1219200 w 1246909"/>
              <a:gd name="connsiteY31" fmla="*/ 900545 h 1551709"/>
              <a:gd name="connsiteX32" fmla="*/ 1177637 w 1246909"/>
              <a:gd name="connsiteY32" fmla="*/ 858981 h 1551709"/>
              <a:gd name="connsiteX33" fmla="*/ 1163782 w 1246909"/>
              <a:gd name="connsiteY33" fmla="*/ 817418 h 1551709"/>
              <a:gd name="connsiteX34" fmla="*/ 1108364 w 1246909"/>
              <a:gd name="connsiteY34" fmla="*/ 734290 h 1551709"/>
              <a:gd name="connsiteX35" fmla="*/ 1094509 w 1246909"/>
              <a:gd name="connsiteY35" fmla="*/ 678872 h 1551709"/>
              <a:gd name="connsiteX36" fmla="*/ 1066800 w 1246909"/>
              <a:gd name="connsiteY36" fmla="*/ 637309 h 1551709"/>
              <a:gd name="connsiteX37" fmla="*/ 1052946 w 1246909"/>
              <a:gd name="connsiteY37" fmla="*/ 595745 h 1551709"/>
              <a:gd name="connsiteX38" fmla="*/ 1011382 w 1246909"/>
              <a:gd name="connsiteY38" fmla="*/ 138545 h 1551709"/>
              <a:gd name="connsiteX39" fmla="*/ 900546 w 1246909"/>
              <a:gd name="connsiteY39" fmla="*/ 41563 h 1551709"/>
              <a:gd name="connsiteX40" fmla="*/ 831273 w 1246909"/>
              <a:gd name="connsiteY40" fmla="*/ 27709 h 1551709"/>
              <a:gd name="connsiteX41" fmla="*/ 748146 w 1246909"/>
              <a:gd name="connsiteY41" fmla="*/ 0 h 1551709"/>
              <a:gd name="connsiteX42" fmla="*/ 484909 w 1246909"/>
              <a:gd name="connsiteY42" fmla="*/ 13854 h 1551709"/>
              <a:gd name="connsiteX43" fmla="*/ 387928 w 1246909"/>
              <a:gd name="connsiteY43" fmla="*/ 41563 h 1551709"/>
              <a:gd name="connsiteX44" fmla="*/ 304800 w 1246909"/>
              <a:gd name="connsiteY44" fmla="*/ 96981 h 1551709"/>
              <a:gd name="connsiteX45" fmla="*/ 263237 w 1246909"/>
              <a:gd name="connsiteY45" fmla="*/ 110836 h 1551709"/>
              <a:gd name="connsiteX46" fmla="*/ 180109 w 1246909"/>
              <a:gd name="connsiteY46" fmla="*/ 166254 h 1551709"/>
              <a:gd name="connsiteX47" fmla="*/ 138546 w 1246909"/>
              <a:gd name="connsiteY47" fmla="*/ 193963 h 1551709"/>
              <a:gd name="connsiteX48" fmla="*/ 110837 w 1246909"/>
              <a:gd name="connsiteY48" fmla="*/ 235527 h 1551709"/>
              <a:gd name="connsiteX49" fmla="*/ 96982 w 1246909"/>
              <a:gd name="connsiteY49" fmla="*/ 277090 h 1551709"/>
              <a:gd name="connsiteX50" fmla="*/ 152400 w 1246909"/>
              <a:gd name="connsiteY50" fmla="*/ 249381 h 155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46909" h="1551709">
                <a:moveTo>
                  <a:pt x="152400" y="249381"/>
                </a:moveTo>
                <a:lnTo>
                  <a:pt x="152400" y="249381"/>
                </a:lnTo>
                <a:cubicBezTo>
                  <a:pt x="115455" y="267854"/>
                  <a:pt x="74169" y="279440"/>
                  <a:pt x="41564" y="304800"/>
                </a:cubicBezTo>
                <a:cubicBezTo>
                  <a:pt x="30036" y="313766"/>
                  <a:pt x="34240" y="333301"/>
                  <a:pt x="27709" y="346363"/>
                </a:cubicBezTo>
                <a:cubicBezTo>
                  <a:pt x="20262" y="361256"/>
                  <a:pt x="9236" y="374072"/>
                  <a:pt x="0" y="387927"/>
                </a:cubicBezTo>
                <a:cubicBezTo>
                  <a:pt x="20508" y="675035"/>
                  <a:pt x="-3421" y="497223"/>
                  <a:pt x="27709" y="637309"/>
                </a:cubicBezTo>
                <a:cubicBezTo>
                  <a:pt x="30041" y="647802"/>
                  <a:pt x="43040" y="729577"/>
                  <a:pt x="55419" y="748145"/>
                </a:cubicBezTo>
                <a:cubicBezTo>
                  <a:pt x="66287" y="764448"/>
                  <a:pt x="80679" y="778841"/>
                  <a:pt x="96982" y="789709"/>
                </a:cubicBezTo>
                <a:cubicBezTo>
                  <a:pt x="109133" y="797810"/>
                  <a:pt x="124691" y="798945"/>
                  <a:pt x="138546" y="803563"/>
                </a:cubicBezTo>
                <a:cubicBezTo>
                  <a:pt x="152400" y="812799"/>
                  <a:pt x="165216" y="823825"/>
                  <a:pt x="180109" y="831272"/>
                </a:cubicBezTo>
                <a:cubicBezTo>
                  <a:pt x="193171" y="837803"/>
                  <a:pt x="211346" y="834800"/>
                  <a:pt x="221673" y="845127"/>
                </a:cubicBezTo>
                <a:cubicBezTo>
                  <a:pt x="232000" y="855453"/>
                  <a:pt x="228014" y="874167"/>
                  <a:pt x="235528" y="886690"/>
                </a:cubicBezTo>
                <a:cubicBezTo>
                  <a:pt x="242249" y="897891"/>
                  <a:pt x="254001" y="905163"/>
                  <a:pt x="263237" y="914400"/>
                </a:cubicBezTo>
                <a:cubicBezTo>
                  <a:pt x="267855" y="928254"/>
                  <a:pt x="269999" y="943197"/>
                  <a:pt x="277091" y="955963"/>
                </a:cubicBezTo>
                <a:cubicBezTo>
                  <a:pt x="293264" y="985074"/>
                  <a:pt x="321978" y="1007497"/>
                  <a:pt x="332509" y="1039090"/>
                </a:cubicBezTo>
                <a:cubicBezTo>
                  <a:pt x="367333" y="1143559"/>
                  <a:pt x="320359" y="1014791"/>
                  <a:pt x="374073" y="1122218"/>
                </a:cubicBezTo>
                <a:cubicBezTo>
                  <a:pt x="380604" y="1135280"/>
                  <a:pt x="380836" y="1151015"/>
                  <a:pt x="387928" y="1163781"/>
                </a:cubicBezTo>
                <a:cubicBezTo>
                  <a:pt x="404101" y="1192892"/>
                  <a:pt x="424873" y="1219200"/>
                  <a:pt x="443346" y="1246909"/>
                </a:cubicBezTo>
                <a:lnTo>
                  <a:pt x="526473" y="1371600"/>
                </a:lnTo>
                <a:lnTo>
                  <a:pt x="554182" y="1413163"/>
                </a:lnTo>
                <a:cubicBezTo>
                  <a:pt x="563418" y="1427018"/>
                  <a:pt x="568036" y="1445491"/>
                  <a:pt x="581891" y="1454727"/>
                </a:cubicBezTo>
                <a:cubicBezTo>
                  <a:pt x="609600" y="1473200"/>
                  <a:pt x="633426" y="1499614"/>
                  <a:pt x="665019" y="1510145"/>
                </a:cubicBezTo>
                <a:cubicBezTo>
                  <a:pt x="766210" y="1543875"/>
                  <a:pt x="719810" y="1530770"/>
                  <a:pt x="803564" y="1551709"/>
                </a:cubicBezTo>
                <a:cubicBezTo>
                  <a:pt x="872837" y="1547091"/>
                  <a:pt x="942380" y="1545521"/>
                  <a:pt x="1011382" y="1537854"/>
                </a:cubicBezTo>
                <a:cubicBezTo>
                  <a:pt x="1075610" y="1530718"/>
                  <a:pt x="1033432" y="1524624"/>
                  <a:pt x="1080655" y="1496290"/>
                </a:cubicBezTo>
                <a:cubicBezTo>
                  <a:pt x="1093178" y="1488776"/>
                  <a:pt x="1108364" y="1487054"/>
                  <a:pt x="1122219" y="1482436"/>
                </a:cubicBezTo>
                <a:cubicBezTo>
                  <a:pt x="1140692" y="1454727"/>
                  <a:pt x="1167106" y="1430902"/>
                  <a:pt x="1177637" y="1399309"/>
                </a:cubicBezTo>
                <a:lnTo>
                  <a:pt x="1205346" y="1316181"/>
                </a:lnTo>
                <a:cubicBezTo>
                  <a:pt x="1211367" y="1298117"/>
                  <a:pt x="1213729" y="1279001"/>
                  <a:pt x="1219200" y="1260763"/>
                </a:cubicBezTo>
                <a:cubicBezTo>
                  <a:pt x="1227593" y="1232787"/>
                  <a:pt x="1246909" y="1177636"/>
                  <a:pt x="1246909" y="1177636"/>
                </a:cubicBezTo>
                <a:cubicBezTo>
                  <a:pt x="1242291" y="1099127"/>
                  <a:pt x="1240880" y="1020363"/>
                  <a:pt x="1233055" y="942109"/>
                </a:cubicBezTo>
                <a:cubicBezTo>
                  <a:pt x="1231602" y="927577"/>
                  <a:pt x="1227301" y="912696"/>
                  <a:pt x="1219200" y="900545"/>
                </a:cubicBezTo>
                <a:cubicBezTo>
                  <a:pt x="1208332" y="884242"/>
                  <a:pt x="1191491" y="872836"/>
                  <a:pt x="1177637" y="858981"/>
                </a:cubicBezTo>
                <a:cubicBezTo>
                  <a:pt x="1173019" y="845127"/>
                  <a:pt x="1170874" y="830184"/>
                  <a:pt x="1163782" y="817418"/>
                </a:cubicBezTo>
                <a:cubicBezTo>
                  <a:pt x="1147609" y="788307"/>
                  <a:pt x="1108364" y="734290"/>
                  <a:pt x="1108364" y="734290"/>
                </a:cubicBezTo>
                <a:cubicBezTo>
                  <a:pt x="1103746" y="715817"/>
                  <a:pt x="1102010" y="696374"/>
                  <a:pt x="1094509" y="678872"/>
                </a:cubicBezTo>
                <a:cubicBezTo>
                  <a:pt x="1087950" y="663567"/>
                  <a:pt x="1074246" y="652202"/>
                  <a:pt x="1066800" y="637309"/>
                </a:cubicBezTo>
                <a:cubicBezTo>
                  <a:pt x="1060269" y="624247"/>
                  <a:pt x="1057564" y="609600"/>
                  <a:pt x="1052946" y="595745"/>
                </a:cubicBezTo>
                <a:cubicBezTo>
                  <a:pt x="1049315" y="486804"/>
                  <a:pt x="1114689" y="256611"/>
                  <a:pt x="1011382" y="138545"/>
                </a:cubicBezTo>
                <a:cubicBezTo>
                  <a:pt x="996619" y="121673"/>
                  <a:pt x="935482" y="54664"/>
                  <a:pt x="900546" y="41563"/>
                </a:cubicBezTo>
                <a:cubicBezTo>
                  <a:pt x="878497" y="33295"/>
                  <a:pt x="853992" y="33905"/>
                  <a:pt x="831273" y="27709"/>
                </a:cubicBezTo>
                <a:cubicBezTo>
                  <a:pt x="803094" y="20024"/>
                  <a:pt x="748146" y="0"/>
                  <a:pt x="748146" y="0"/>
                </a:cubicBezTo>
                <a:cubicBezTo>
                  <a:pt x="660400" y="4618"/>
                  <a:pt x="572446" y="6242"/>
                  <a:pt x="484909" y="13854"/>
                </a:cubicBezTo>
                <a:cubicBezTo>
                  <a:pt x="461377" y="15900"/>
                  <a:pt x="412234" y="33461"/>
                  <a:pt x="387928" y="41563"/>
                </a:cubicBezTo>
                <a:cubicBezTo>
                  <a:pt x="360219" y="60036"/>
                  <a:pt x="336393" y="86449"/>
                  <a:pt x="304800" y="96981"/>
                </a:cubicBezTo>
                <a:cubicBezTo>
                  <a:pt x="290946" y="101599"/>
                  <a:pt x="276003" y="103744"/>
                  <a:pt x="263237" y="110836"/>
                </a:cubicBezTo>
                <a:cubicBezTo>
                  <a:pt x="234126" y="127009"/>
                  <a:pt x="207818" y="147781"/>
                  <a:pt x="180109" y="166254"/>
                </a:cubicBezTo>
                <a:lnTo>
                  <a:pt x="138546" y="193963"/>
                </a:lnTo>
                <a:cubicBezTo>
                  <a:pt x="129310" y="207818"/>
                  <a:pt x="118284" y="220634"/>
                  <a:pt x="110837" y="235527"/>
                </a:cubicBezTo>
                <a:cubicBezTo>
                  <a:pt x="104306" y="248589"/>
                  <a:pt x="96982" y="277090"/>
                  <a:pt x="96982" y="277090"/>
                </a:cubicBezTo>
                <a:lnTo>
                  <a:pt x="152400" y="249381"/>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a:endCxn id="4" idx="10"/>
          </p:cNvCxnSpPr>
          <p:nvPr/>
        </p:nvCxnSpPr>
        <p:spPr>
          <a:xfrm flipV="1">
            <a:off x="1828800" y="3977155"/>
            <a:ext cx="841064" cy="44244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6172200" y="6019800"/>
            <a:ext cx="1493259"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43" name="Hexagon 42"/>
          <p:cNvSpPr/>
          <p:nvPr/>
        </p:nvSpPr>
        <p:spPr>
          <a:xfrm>
            <a:off x="4495801" y="5105401"/>
            <a:ext cx="630654" cy="533400"/>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p:cNvCxnSpPr/>
          <p:nvPr/>
        </p:nvCxnSpPr>
        <p:spPr>
          <a:xfrm flipH="1">
            <a:off x="7665459" y="3106881"/>
            <a:ext cx="259341" cy="169719"/>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endCxn id="7" idx="63"/>
          </p:cNvCxnSpPr>
          <p:nvPr/>
        </p:nvCxnSpPr>
        <p:spPr>
          <a:xfrm flipH="1">
            <a:off x="7315200" y="3106881"/>
            <a:ext cx="914400" cy="132657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6" idx="60"/>
          </p:cNvCxnSpPr>
          <p:nvPr/>
        </p:nvCxnSpPr>
        <p:spPr>
          <a:xfrm flipH="1">
            <a:off x="7024255" y="3106881"/>
            <a:ext cx="1586345" cy="217170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43" idx="2"/>
          </p:cNvCxnSpPr>
          <p:nvPr/>
        </p:nvCxnSpPr>
        <p:spPr>
          <a:xfrm flipV="1">
            <a:off x="4348474" y="5638801"/>
            <a:ext cx="280677" cy="14711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3589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G</a:t>
            </a:r>
            <a:r>
              <a:rPr lang="en-US" sz="4800" dirty="0" smtClean="0"/>
              <a:t>enetic Basis for ESP</a:t>
            </a:r>
            <a:endParaRPr lang="en-US" sz="4800" dirty="0"/>
          </a:p>
        </p:txBody>
      </p:sp>
      <p:sp>
        <p:nvSpPr>
          <p:cNvPr id="3" name="Content Placeholder 2"/>
          <p:cNvSpPr>
            <a:spLocks noGrp="1"/>
          </p:cNvSpPr>
          <p:nvPr>
            <p:ph sz="half" idx="1"/>
          </p:nvPr>
        </p:nvSpPr>
        <p:spPr/>
        <p:txBody>
          <a:bodyPr>
            <a:normAutofit/>
          </a:bodyPr>
          <a:lstStyle/>
          <a:p>
            <a:r>
              <a:rPr lang="en-US" sz="3200" dirty="0" smtClean="0"/>
              <a:t>Many </a:t>
            </a:r>
            <a:r>
              <a:rPr lang="en-US" sz="3200" dirty="0"/>
              <a:t>f</a:t>
            </a:r>
            <a:r>
              <a:rPr lang="en-US" sz="3200" dirty="0" smtClean="0"/>
              <a:t>olklore traditions describe ESP as inherited.</a:t>
            </a:r>
          </a:p>
          <a:p>
            <a:r>
              <a:rPr lang="en-US" sz="3200" dirty="0" smtClean="0"/>
              <a:t>Cohn (1999) verified the genetic basis for ESP experiences within a Scottish sample</a:t>
            </a:r>
            <a:r>
              <a:rPr lang="en-US" dirty="0" smtClean="0"/>
              <a:t>.</a:t>
            </a:r>
            <a:endParaRPr lang="en-US" dirty="0"/>
          </a:p>
          <a:p>
            <a:endParaRPr lang="en-US" dirty="0"/>
          </a:p>
        </p:txBody>
      </p:sp>
      <p:pic>
        <p:nvPicPr>
          <p:cNvPr id="307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495800" y="1600201"/>
            <a:ext cx="4038600" cy="3809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68796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38200"/>
          </a:xfrm>
        </p:spPr>
        <p:txBody>
          <a:bodyPr>
            <a:normAutofit fontScale="90000"/>
          </a:bodyPr>
          <a:lstStyle/>
          <a:p>
            <a:r>
              <a:rPr lang="en-US" dirty="0"/>
              <a:t>P</a:t>
            </a:r>
            <a:r>
              <a:rPr lang="en-US" dirty="0" smtClean="0"/>
              <a:t>olygenic </a:t>
            </a:r>
            <a:r>
              <a:rPr lang="en-US" dirty="0"/>
              <a:t>mutation selection theory </a:t>
            </a:r>
          </a:p>
        </p:txBody>
      </p:sp>
      <p:sp>
        <p:nvSpPr>
          <p:cNvPr id="3" name="Content Placeholder 2"/>
          <p:cNvSpPr>
            <a:spLocks noGrp="1"/>
          </p:cNvSpPr>
          <p:nvPr>
            <p:ph idx="1"/>
          </p:nvPr>
        </p:nvSpPr>
        <p:spPr>
          <a:xfrm>
            <a:off x="457200" y="762000"/>
            <a:ext cx="8229600" cy="5867400"/>
          </a:xfrm>
        </p:spPr>
        <p:txBody>
          <a:bodyPr>
            <a:noAutofit/>
          </a:bodyPr>
          <a:lstStyle/>
          <a:p>
            <a:endParaRPr lang="en-US" sz="2800" dirty="0" smtClean="0"/>
          </a:p>
          <a:p>
            <a:r>
              <a:rPr lang="en-US" sz="2800" dirty="0" smtClean="0"/>
              <a:t>The polygenic mutation selection theory explains the genetic basis, universal features, sporadic nature, and ongoing incidence of certain mental disorders.</a:t>
            </a:r>
          </a:p>
          <a:p>
            <a:r>
              <a:rPr lang="en-US" sz="2800" dirty="0" smtClean="0"/>
              <a:t>The polygenic mutation selection theory explains the genetic basis, universal features, sporadic nature, ongoing incidence, and correlation with psychosis of anomalous experiences – assuming that a disruption of normal consciousness facilitates anomalous perception.</a:t>
            </a:r>
          </a:p>
          <a:p>
            <a:r>
              <a:rPr lang="en-US" sz="2800" dirty="0" smtClean="0"/>
              <a:t>A revised theory coincides with the </a:t>
            </a:r>
            <a:r>
              <a:rPr lang="en-US" sz="2800" dirty="0" err="1" smtClean="0"/>
              <a:t>Ganzfeld</a:t>
            </a:r>
            <a:r>
              <a:rPr lang="en-US" sz="2800" dirty="0" smtClean="0"/>
              <a:t> paradigm regarding ESP.</a:t>
            </a:r>
          </a:p>
        </p:txBody>
      </p:sp>
    </p:spTree>
    <p:extLst>
      <p:ext uri="{BB962C8B-B14F-4D97-AF65-F5344CB8AC3E}">
        <p14:creationId xmlns:p14="http://schemas.microsoft.com/office/powerpoint/2010/main" val="34228989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06562"/>
          </a:xfrm>
        </p:spPr>
        <p:txBody>
          <a:bodyPr>
            <a:normAutofit/>
          </a:bodyPr>
          <a:lstStyle/>
          <a:p>
            <a:r>
              <a:rPr lang="en-US" sz="3200" dirty="0" smtClean="0"/>
              <a:t>Sheep Theory </a:t>
            </a:r>
            <a:br>
              <a:rPr lang="en-US" sz="3200" dirty="0" smtClean="0"/>
            </a:br>
            <a:r>
              <a:rPr lang="en-US" sz="3200" dirty="0" smtClean="0"/>
              <a:t>(caution: see McClenon, 2002)</a:t>
            </a:r>
            <a:endParaRPr lang="en-US" sz="3200" dirty="0"/>
          </a:p>
        </p:txBody>
      </p:sp>
      <p:sp>
        <p:nvSpPr>
          <p:cNvPr id="3" name="Content Placeholder 2"/>
          <p:cNvSpPr>
            <a:spLocks noGrp="1"/>
          </p:cNvSpPr>
          <p:nvPr>
            <p:ph idx="1"/>
          </p:nvPr>
        </p:nvSpPr>
        <p:spPr>
          <a:xfrm>
            <a:off x="533400" y="2133600"/>
            <a:ext cx="8229600" cy="3840163"/>
          </a:xfrm>
        </p:spPr>
        <p:txBody>
          <a:bodyPr>
            <a:normAutofit/>
          </a:bodyPr>
          <a:lstStyle/>
          <a:p>
            <a:pPr marL="0" indent="0">
              <a:buNone/>
            </a:pPr>
            <a:endParaRPr lang="en-US" sz="2000" dirty="0"/>
          </a:p>
          <a:p>
            <a:pPr marL="0" indent="0">
              <a:buNone/>
            </a:pPr>
            <a:endParaRPr lang="en-US" sz="2000" dirty="0" smtClean="0"/>
          </a:p>
          <a:p>
            <a:pPr marL="0" indent="0">
              <a:buNone/>
            </a:pPr>
            <a:r>
              <a:rPr lang="en-US" sz="2000" dirty="0"/>
              <a:t> </a:t>
            </a:r>
            <a:r>
              <a:rPr lang="en-US" sz="2000" dirty="0" smtClean="0"/>
              <a:t>        </a:t>
            </a:r>
            <a:r>
              <a:rPr lang="en-US" sz="2400" dirty="0" smtClean="0"/>
              <a:t>ESP                                        ESP                                  Evolutionary</a:t>
            </a:r>
          </a:p>
          <a:p>
            <a:pPr marL="0" indent="0">
              <a:buNone/>
            </a:pPr>
            <a:r>
              <a:rPr lang="en-US" sz="2400" dirty="0" smtClean="0"/>
              <a:t>     alleles                                 experiences                          benefits</a:t>
            </a:r>
            <a:endParaRPr lang="en-US" sz="2400" dirty="0"/>
          </a:p>
        </p:txBody>
      </p:sp>
      <p:cxnSp>
        <p:nvCxnSpPr>
          <p:cNvPr id="21" name="Straight Arrow Connector 20"/>
          <p:cNvCxnSpPr/>
          <p:nvPr/>
        </p:nvCxnSpPr>
        <p:spPr>
          <a:xfrm>
            <a:off x="2667000" y="3352800"/>
            <a:ext cx="91440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5715000" y="3352800"/>
            <a:ext cx="114300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620000" y="3962400"/>
            <a:ext cx="0" cy="8382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295400" y="4793673"/>
            <a:ext cx="63246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295400" y="3962400"/>
            <a:ext cx="0" cy="83127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533400" y="2895600"/>
            <a:ext cx="2133600" cy="1066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3581400" y="2895600"/>
            <a:ext cx="2133600" cy="1066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a:off x="6858000" y="2895600"/>
            <a:ext cx="1828800" cy="1066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73065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Ganzfeld and Eastern Traditions</a:t>
            </a:r>
            <a:endParaRPr lang="en-US" dirty="0"/>
          </a:p>
        </p:txBody>
      </p:sp>
      <p:sp>
        <p:nvSpPr>
          <p:cNvPr id="3" name="Content Placeholder 2"/>
          <p:cNvSpPr>
            <a:spLocks noGrp="1"/>
          </p:cNvSpPr>
          <p:nvPr>
            <p:ph sz="half" idx="1"/>
          </p:nvPr>
        </p:nvSpPr>
        <p:spPr/>
        <p:txBody>
          <a:bodyPr>
            <a:normAutofit lnSpcReduction="10000"/>
          </a:bodyPr>
          <a:lstStyle/>
          <a:p>
            <a:r>
              <a:rPr lang="en-US" dirty="0"/>
              <a:t>The G</a:t>
            </a:r>
            <a:r>
              <a:rPr lang="en-US" dirty="0" smtClean="0"/>
              <a:t>anzfeld Experiment: normal </a:t>
            </a:r>
            <a:r>
              <a:rPr lang="en-US" dirty="0"/>
              <a:t>consciousness inhibits reception of extrasensory information.</a:t>
            </a:r>
          </a:p>
          <a:p>
            <a:r>
              <a:rPr lang="en-US" dirty="0"/>
              <a:t>Eastern mystical </a:t>
            </a:r>
            <a:r>
              <a:rPr lang="en-US" dirty="0" smtClean="0"/>
              <a:t>traditions: normal </a:t>
            </a:r>
            <a:r>
              <a:rPr lang="en-US" dirty="0"/>
              <a:t>consciousness clouds perception of ultimate reality.</a:t>
            </a:r>
          </a:p>
          <a:p>
            <a:endParaRPr lang="en-US" dirty="0"/>
          </a:p>
        </p:txBody>
      </p:sp>
      <p:pic>
        <p:nvPicPr>
          <p:cNvPr id="409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495800" y="1524000"/>
            <a:ext cx="4419600" cy="4724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2652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An extension of this paradigm</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smtClean="0"/>
              <a:t>Random mutations disrupt normal consciousness.</a:t>
            </a:r>
          </a:p>
          <a:p>
            <a:r>
              <a:rPr lang="en-US" dirty="0" smtClean="0"/>
              <a:t>Shamanic propensities have evolved to cope with these disruptions (wounded </a:t>
            </a:r>
            <a:r>
              <a:rPr lang="en-US" dirty="0"/>
              <a:t>healer </a:t>
            </a:r>
            <a:r>
              <a:rPr lang="en-US" dirty="0" smtClean="0"/>
              <a:t>syndrome)</a:t>
            </a:r>
          </a:p>
          <a:p>
            <a:r>
              <a:rPr lang="en-US" dirty="0" smtClean="0"/>
              <a:t>Cognitive disruptions facilitate anomalous experience</a:t>
            </a:r>
            <a:r>
              <a:rPr lang="en-US" dirty="0" smtClean="0"/>
              <a:t>.</a:t>
            </a:r>
          </a:p>
          <a:p>
            <a:r>
              <a:rPr lang="en-US" dirty="0" smtClean="0"/>
              <a:t>ESP is a type of cognitive disruption</a:t>
            </a:r>
            <a:endParaRPr lang="en-US" dirty="0" smtClean="0"/>
          </a:p>
        </p:txBody>
      </p:sp>
      <p:pic>
        <p:nvPicPr>
          <p:cNvPr id="512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953000" y="1752600"/>
            <a:ext cx="35814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94115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Revised Ritual Healing Theory</a:t>
            </a:r>
            <a:endParaRPr lang="en-US" dirty="0"/>
          </a:p>
        </p:txBody>
      </p:sp>
      <p:sp>
        <p:nvSpPr>
          <p:cNvPr id="3" name="Content Placeholder 2"/>
          <p:cNvSpPr>
            <a:spLocks noGrp="1"/>
          </p:cNvSpPr>
          <p:nvPr>
            <p:ph idx="1"/>
          </p:nvPr>
        </p:nvSpPr>
        <p:spPr>
          <a:xfrm>
            <a:off x="13854" y="1219200"/>
            <a:ext cx="9130145" cy="5943600"/>
          </a:xfrm>
        </p:spPr>
        <p:txBody>
          <a:bodyPr>
            <a:normAutofit/>
          </a:bodyPr>
          <a:lstStyle/>
          <a:p>
            <a:pPr marL="0" indent="0">
              <a:buNone/>
            </a:pPr>
            <a:r>
              <a:rPr lang="en-US" sz="1800" dirty="0" smtClean="0"/>
              <a:t>     </a:t>
            </a:r>
            <a:r>
              <a:rPr lang="en-US" sz="2400" dirty="0" smtClean="0">
                <a:solidFill>
                  <a:srgbClr val="C00000"/>
                </a:solidFill>
              </a:rPr>
              <a:t>Random</a:t>
            </a:r>
            <a:r>
              <a:rPr lang="en-US" sz="2400" dirty="0" smtClean="0"/>
              <a:t> </a:t>
            </a:r>
            <a:r>
              <a:rPr lang="en-US" sz="2400" dirty="0" smtClean="0">
                <a:solidFill>
                  <a:srgbClr val="C00000"/>
                </a:solidFill>
              </a:rPr>
              <a:t>mutations</a:t>
            </a:r>
          </a:p>
          <a:p>
            <a:pPr marL="0" indent="0">
              <a:buNone/>
            </a:pPr>
            <a:r>
              <a:rPr lang="en-US" sz="2600" dirty="0" smtClean="0"/>
              <a:t>   </a:t>
            </a:r>
            <a:r>
              <a:rPr lang="en-US" sz="2600" dirty="0"/>
              <a:t>                                                        Shamanic variables</a:t>
            </a:r>
            <a:endParaRPr lang="en-US" sz="2600" dirty="0" smtClean="0"/>
          </a:p>
          <a:p>
            <a:pPr marL="0" indent="0">
              <a:buNone/>
            </a:pPr>
            <a:r>
              <a:rPr lang="en-US" sz="2600" dirty="0" smtClean="0">
                <a:solidFill>
                  <a:srgbClr val="C00000"/>
                </a:solidFill>
              </a:rPr>
              <a:t>       Stress/trauma</a:t>
            </a:r>
            <a:endParaRPr lang="en-US" sz="2600" dirty="0" smtClean="0"/>
          </a:p>
          <a:p>
            <a:pPr marL="0" indent="0">
              <a:buNone/>
            </a:pPr>
            <a:endParaRPr lang="en-US" sz="2600" dirty="0"/>
          </a:p>
          <a:p>
            <a:pPr marL="0" indent="0">
              <a:buNone/>
            </a:pPr>
            <a:endParaRPr lang="en-US" sz="2600" dirty="0" smtClean="0"/>
          </a:p>
          <a:p>
            <a:pPr marL="0" indent="0">
              <a:buNone/>
            </a:pPr>
            <a:r>
              <a:rPr lang="en-US" sz="3300" dirty="0"/>
              <a:t> </a:t>
            </a:r>
            <a:r>
              <a:rPr lang="en-US" sz="3300" dirty="0" smtClean="0"/>
              <a:t> </a:t>
            </a:r>
            <a:r>
              <a:rPr lang="en-US" sz="2600" dirty="0" smtClean="0"/>
              <a:t>Psychosis</a:t>
            </a:r>
            <a:r>
              <a:rPr lang="en-US" sz="2600" dirty="0" smtClean="0"/>
              <a:t>, other     </a:t>
            </a:r>
            <a:r>
              <a:rPr lang="en-US" sz="2600" dirty="0" err="1" smtClean="0"/>
              <a:t>schizotypy</a:t>
            </a:r>
            <a:r>
              <a:rPr lang="en-US" sz="2600" dirty="0" smtClean="0"/>
              <a:t>      unusual                  </a:t>
            </a:r>
            <a:r>
              <a:rPr lang="en-US" sz="2600" dirty="0" smtClean="0"/>
              <a:t>mystical</a:t>
            </a:r>
          </a:p>
          <a:p>
            <a:pPr marL="0" indent="0">
              <a:buNone/>
            </a:pPr>
            <a:r>
              <a:rPr lang="en-US" sz="2600" dirty="0" smtClean="0"/>
              <a:t>     pathologies                                 </a:t>
            </a:r>
            <a:r>
              <a:rPr lang="en-US" sz="2600" dirty="0" smtClean="0"/>
              <a:t>experiences         </a:t>
            </a:r>
            <a:r>
              <a:rPr lang="en-US" sz="2600" dirty="0" err="1" smtClean="0"/>
              <a:t>experiences</a:t>
            </a:r>
            <a:endParaRPr lang="en-US" sz="2600" dirty="0"/>
          </a:p>
          <a:p>
            <a:pPr marL="0" indent="0">
              <a:buNone/>
            </a:pPr>
            <a:r>
              <a:rPr lang="en-US" sz="2600" dirty="0" smtClean="0"/>
              <a:t>  </a:t>
            </a:r>
            <a:endParaRPr lang="en-US" sz="2600" dirty="0" smtClean="0"/>
          </a:p>
          <a:p>
            <a:pPr marL="0" indent="0">
              <a:buNone/>
            </a:pPr>
            <a:r>
              <a:rPr lang="en-US" sz="2600" dirty="0">
                <a:solidFill>
                  <a:srgbClr val="C00000"/>
                </a:solidFill>
              </a:rPr>
              <a:t> </a:t>
            </a:r>
            <a:r>
              <a:rPr lang="en-US" sz="2600" dirty="0" smtClean="0">
                <a:solidFill>
                  <a:srgbClr val="C00000"/>
                </a:solidFill>
              </a:rPr>
              <a:t>                                    </a:t>
            </a:r>
            <a:r>
              <a:rPr lang="en-US" sz="2600" dirty="0" smtClean="0">
                <a:solidFill>
                  <a:srgbClr val="C00000"/>
                </a:solidFill>
              </a:rPr>
              <a:t>                      </a:t>
            </a:r>
            <a:r>
              <a:rPr lang="en-US" sz="2600" dirty="0" smtClean="0"/>
              <a:t>Socialization</a:t>
            </a:r>
          </a:p>
          <a:p>
            <a:pPr marL="0" indent="0">
              <a:buNone/>
            </a:pPr>
            <a:r>
              <a:rPr lang="en-US" sz="2600" dirty="0"/>
              <a:t> </a:t>
            </a:r>
            <a:r>
              <a:rPr lang="en-US" sz="2600" dirty="0" smtClean="0"/>
              <a:t>                                                                  </a:t>
            </a:r>
          </a:p>
          <a:p>
            <a:pPr marL="0" indent="0">
              <a:buNone/>
            </a:pPr>
            <a:r>
              <a:rPr lang="en-US" sz="2600" dirty="0"/>
              <a:t> </a:t>
            </a:r>
            <a:r>
              <a:rPr lang="en-US" sz="2600" dirty="0" smtClean="0"/>
              <a:t>                                                            Shamanism</a:t>
            </a:r>
          </a:p>
        </p:txBody>
      </p:sp>
      <p:sp>
        <p:nvSpPr>
          <p:cNvPr id="5" name="Rectangle 4"/>
          <p:cNvSpPr/>
          <p:nvPr/>
        </p:nvSpPr>
        <p:spPr>
          <a:xfrm>
            <a:off x="152400" y="3276600"/>
            <a:ext cx="8382000" cy="1447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962400" y="1219200"/>
            <a:ext cx="4038600" cy="1066800"/>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114800" y="5105400"/>
            <a:ext cx="2438400" cy="609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9" name="Rectangle 8"/>
          <p:cNvSpPr/>
          <p:nvPr/>
        </p:nvSpPr>
        <p:spPr>
          <a:xfrm>
            <a:off x="4114800" y="6019800"/>
            <a:ext cx="26670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6781800" y="6362700"/>
            <a:ext cx="20574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8763000" y="1714500"/>
            <a:ext cx="76200" cy="4648200"/>
          </a:xfrm>
          <a:prstGeom prst="line">
            <a:avLst/>
          </a:prstGeom>
          <a:ln w="38100" cmpd="sng"/>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8001000" y="1669473"/>
            <a:ext cx="76200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5334000" y="5715000"/>
            <a:ext cx="0" cy="304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5334000" y="2286000"/>
            <a:ext cx="0" cy="9906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endCxn id="6" idx="1"/>
          </p:cNvCxnSpPr>
          <p:nvPr/>
        </p:nvCxnSpPr>
        <p:spPr>
          <a:xfrm flipV="1">
            <a:off x="2895600" y="1752600"/>
            <a:ext cx="1066800" cy="685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1316182" y="2667000"/>
            <a:ext cx="0" cy="685800"/>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5334000" y="4724400"/>
            <a:ext cx="0" cy="381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590800" y="3276600"/>
            <a:ext cx="0" cy="1447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a:endCxn id="5" idx="2"/>
          </p:cNvCxnSpPr>
          <p:nvPr/>
        </p:nvCxnSpPr>
        <p:spPr>
          <a:xfrm>
            <a:off x="4343400" y="3276600"/>
            <a:ext cx="0" cy="1447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477000" y="3276600"/>
            <a:ext cx="0" cy="1447800"/>
          </a:xfrm>
          <a:prstGeom prst="line">
            <a:avLst/>
          </a:prstGeom>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304800" y="1295400"/>
            <a:ext cx="2590800" cy="457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04800" y="2209800"/>
            <a:ext cx="2590800" cy="457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Arrow Connector 41"/>
          <p:cNvCxnSpPr/>
          <p:nvPr/>
        </p:nvCxnSpPr>
        <p:spPr>
          <a:xfrm>
            <a:off x="1316182" y="1752600"/>
            <a:ext cx="0" cy="4572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80728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7873"/>
            <a:ext cx="9144000" cy="716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93875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70000" lnSpcReduction="20000"/>
          </a:bodyPr>
          <a:lstStyle/>
          <a:p>
            <a:r>
              <a:rPr lang="en-US" dirty="0"/>
              <a:t>Cohn, S. A. (1999). Second sight and family history: Pedigree and segregation analysis. Journal of Scientific Exploration, 13, 351-371</a:t>
            </a:r>
            <a:r>
              <a:rPr lang="en-US" dirty="0" smtClean="0"/>
              <a:t>.</a:t>
            </a:r>
          </a:p>
          <a:p>
            <a:r>
              <a:rPr lang="en-US" dirty="0"/>
              <a:t>Cooper, G. and Thalbourne, M. A. (2005). McClenon’s ritual healing theory: An exploratory study, </a:t>
            </a:r>
            <a:r>
              <a:rPr lang="en-US" i="1" dirty="0"/>
              <a:t>Journal of Parapsychology</a:t>
            </a:r>
            <a:r>
              <a:rPr lang="en-US" dirty="0"/>
              <a:t>, 69, 139-150</a:t>
            </a:r>
            <a:r>
              <a:rPr lang="en-US" dirty="0" smtClean="0"/>
              <a:t>.</a:t>
            </a:r>
          </a:p>
          <a:p>
            <a:r>
              <a:rPr lang="en-US" dirty="0"/>
              <a:t>James, S. (1994). John Henryism and the health of African-Americans. Culture, Medicine, and Psychiatry, 18: 163-182. </a:t>
            </a:r>
            <a:endParaRPr lang="en-US" dirty="0" smtClean="0"/>
          </a:p>
          <a:p>
            <a:r>
              <a:rPr lang="en-US" dirty="0"/>
              <a:t>Keller, M. C. &amp; Miller, G. (2006). Resolving the paradox of common, harmful, heritable mental disorders: Which evolutionary genetic models work best? </a:t>
            </a:r>
            <a:r>
              <a:rPr lang="en-US" i="1" dirty="0"/>
              <a:t>Behavioral and Brain Sciences</a:t>
            </a:r>
            <a:r>
              <a:rPr lang="en-US" dirty="0"/>
              <a:t>, 29, 385-404; discussion; 405-52</a:t>
            </a:r>
            <a:r>
              <a:rPr lang="en-US" dirty="0" smtClean="0"/>
              <a:t>.</a:t>
            </a:r>
          </a:p>
          <a:p>
            <a:r>
              <a:rPr lang="en-US" dirty="0"/>
              <a:t>Lange, R., Thalbourne, M. A., Houran, J., &amp; Storm, L. (2000). The revised Transliminality Scale: Reliability and validity data from a Rasch top-down purification procedure. </a:t>
            </a:r>
            <a:r>
              <a:rPr lang="en-US" i="1" dirty="0" smtClean="0"/>
              <a:t>Consciousness </a:t>
            </a:r>
            <a:r>
              <a:rPr lang="en-US" i="1" dirty="0"/>
              <a:t>and Cognition</a:t>
            </a:r>
            <a:r>
              <a:rPr lang="en-US" dirty="0"/>
              <a:t>, 9, 591-617. </a:t>
            </a:r>
          </a:p>
        </p:txBody>
      </p:sp>
    </p:spTree>
    <p:extLst>
      <p:ext uri="{BB962C8B-B14F-4D97-AF65-F5344CB8AC3E}">
        <p14:creationId xmlns:p14="http://schemas.microsoft.com/office/powerpoint/2010/main" val="37714957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457200" y="1219200"/>
            <a:ext cx="8229600" cy="5486400"/>
          </a:xfrm>
        </p:spPr>
        <p:txBody>
          <a:bodyPr>
            <a:normAutofit fontScale="62500" lnSpcReduction="20000"/>
          </a:bodyPr>
          <a:lstStyle/>
          <a:p>
            <a:pPr marL="457200" marR="0" indent="-457200" fontAlgn="auto">
              <a:spcBef>
                <a:spcPts val="0"/>
              </a:spcBef>
              <a:spcAft>
                <a:spcPts val="0"/>
              </a:spcAft>
            </a:pPr>
            <a:r>
              <a:rPr lang="en-US" kern="0" dirty="0">
                <a:latin typeface="Times New Roman"/>
                <a:ea typeface="Calibri"/>
              </a:rPr>
              <a:t>McClenon, J. (1993) The experiential foundations of shamanic healing. </a:t>
            </a:r>
            <a:r>
              <a:rPr lang="en-US" i="1" kern="0" dirty="0">
                <a:latin typeface="Times New Roman"/>
                <a:ea typeface="Calibri"/>
              </a:rPr>
              <a:t>Journal of Medicine and Philosophy</a:t>
            </a:r>
            <a:r>
              <a:rPr lang="en-US" kern="0" dirty="0">
                <a:latin typeface="Times New Roman"/>
                <a:ea typeface="Calibri"/>
              </a:rPr>
              <a:t>, 18: 107-127.</a:t>
            </a:r>
            <a:endParaRPr lang="en-US" sz="2000" kern="150" dirty="0">
              <a:latin typeface="Times New Roman"/>
              <a:ea typeface="Times New Roman"/>
            </a:endParaRPr>
          </a:p>
          <a:p>
            <a:pPr marL="457200" marR="0" indent="-457200" fontAlgn="auto">
              <a:spcBef>
                <a:spcPts val="0"/>
              </a:spcBef>
              <a:spcAft>
                <a:spcPts val="0"/>
              </a:spcAft>
            </a:pPr>
            <a:r>
              <a:rPr lang="en-US" kern="0" dirty="0">
                <a:latin typeface="Times New Roman"/>
                <a:ea typeface="Calibri"/>
              </a:rPr>
              <a:t>McClenon, J. (1994). </a:t>
            </a:r>
            <a:r>
              <a:rPr lang="en-US" i="1" kern="0" dirty="0">
                <a:latin typeface="Times New Roman"/>
                <a:ea typeface="Calibri"/>
              </a:rPr>
              <a:t>Wondrous events: Foundations of religious belief</a:t>
            </a:r>
            <a:r>
              <a:rPr lang="en-US" kern="0" dirty="0">
                <a:latin typeface="Times New Roman"/>
                <a:ea typeface="Calibri"/>
              </a:rPr>
              <a:t>. Philadelphia: University of Pennsylvania Press.</a:t>
            </a:r>
            <a:endParaRPr lang="en-US" sz="2000" kern="150" dirty="0">
              <a:latin typeface="Times New Roman"/>
              <a:ea typeface="Times New Roman"/>
            </a:endParaRPr>
          </a:p>
          <a:p>
            <a:pPr marL="457200" marR="0" indent="-457200" fontAlgn="auto">
              <a:spcBef>
                <a:spcPts val="0"/>
              </a:spcBef>
              <a:spcAft>
                <a:spcPts val="0"/>
              </a:spcAft>
            </a:pPr>
            <a:r>
              <a:rPr lang="en-US" kern="0" dirty="0">
                <a:latin typeface="Times New Roman"/>
                <a:ea typeface="Calibri"/>
              </a:rPr>
              <a:t>McClenon, J. (1997). Shamanic healing, human evolution, and the origin of religion. </a:t>
            </a:r>
            <a:r>
              <a:rPr lang="en-US" i="1" kern="0" dirty="0">
                <a:latin typeface="Times New Roman"/>
                <a:ea typeface="Calibri"/>
              </a:rPr>
              <a:t>Journal for the Scientific Study of Religion</a:t>
            </a:r>
            <a:r>
              <a:rPr lang="en-US" kern="0" dirty="0">
                <a:latin typeface="Times New Roman"/>
                <a:ea typeface="Calibri"/>
              </a:rPr>
              <a:t>, 36, 345-354.</a:t>
            </a:r>
            <a:endParaRPr lang="en-US" sz="2000" kern="150" dirty="0">
              <a:latin typeface="Times New Roman"/>
              <a:ea typeface="Times New Roman"/>
            </a:endParaRPr>
          </a:p>
          <a:p>
            <a:pPr marL="457200" marR="0" indent="-457200" fontAlgn="auto">
              <a:spcBef>
                <a:spcPts val="0"/>
              </a:spcBef>
              <a:spcAft>
                <a:spcPts val="0"/>
              </a:spcAft>
            </a:pPr>
            <a:r>
              <a:rPr lang="en-US" kern="0" dirty="0">
                <a:latin typeface="Times New Roman"/>
                <a:ea typeface="Calibri"/>
              </a:rPr>
              <a:t>McClenon, J. (2002a). </a:t>
            </a:r>
            <a:r>
              <a:rPr lang="en-US" i="1" kern="0" dirty="0">
                <a:latin typeface="Times New Roman"/>
                <a:ea typeface="Calibri"/>
              </a:rPr>
              <a:t>Wondrous healing: Shamanism, human evolution, and the origin of religion</a:t>
            </a:r>
            <a:r>
              <a:rPr lang="en-US" kern="0" dirty="0">
                <a:latin typeface="Times New Roman"/>
                <a:ea typeface="Calibri"/>
              </a:rPr>
              <a:t>. DeKalb, IL: Northern Illinois University Press. </a:t>
            </a:r>
            <a:endParaRPr lang="en-US" sz="2000" kern="150" dirty="0">
              <a:latin typeface="Times New Roman"/>
              <a:ea typeface="Times New Roman"/>
            </a:endParaRPr>
          </a:p>
          <a:p>
            <a:pPr marL="457200" marR="0" indent="-457200" fontAlgn="auto">
              <a:spcBef>
                <a:spcPts val="0"/>
              </a:spcBef>
              <a:spcAft>
                <a:spcPts val="0"/>
              </a:spcAft>
            </a:pPr>
            <a:r>
              <a:rPr lang="en-US" kern="0" dirty="0">
                <a:latin typeface="Times New Roman"/>
                <a:ea typeface="Calibri"/>
              </a:rPr>
              <a:t>McClenon, J. (2002b), Content analysis of an anomalous experience collection: Evaluating evolutionary perspectives. </a:t>
            </a:r>
            <a:r>
              <a:rPr lang="en-US" i="1" kern="0" dirty="0">
                <a:latin typeface="Times New Roman"/>
                <a:ea typeface="Calibri"/>
              </a:rPr>
              <a:t>Journal of Parapsychology,</a:t>
            </a:r>
            <a:r>
              <a:rPr lang="en-US" kern="0" dirty="0">
                <a:latin typeface="Times New Roman"/>
                <a:ea typeface="Calibri"/>
              </a:rPr>
              <a:t> 66, 291-315.</a:t>
            </a:r>
            <a:endParaRPr lang="en-US" sz="2000" kern="150" dirty="0">
              <a:latin typeface="Times New Roman"/>
              <a:ea typeface="Times New Roman"/>
            </a:endParaRPr>
          </a:p>
          <a:p>
            <a:pPr marL="457200" marR="0" indent="-457200" fontAlgn="auto">
              <a:spcBef>
                <a:spcPts val="0"/>
              </a:spcBef>
              <a:spcAft>
                <a:spcPts val="0"/>
              </a:spcAft>
            </a:pPr>
            <a:r>
              <a:rPr lang="en-US" kern="0" dirty="0">
                <a:latin typeface="Times New Roman"/>
                <a:ea typeface="Calibri"/>
              </a:rPr>
              <a:t>McClenon, J. M. (2011). Evolutionary Theories of Schizophrenia: An Experience-Centered Review, </a:t>
            </a:r>
            <a:r>
              <a:rPr lang="en-US" i="1" kern="0" dirty="0">
                <a:latin typeface="Times New Roman"/>
                <a:ea typeface="Calibri"/>
              </a:rPr>
              <a:t>Journal of Mind and Behavior</a:t>
            </a:r>
            <a:r>
              <a:rPr lang="en-US" kern="0" dirty="0">
                <a:latin typeface="Times New Roman"/>
                <a:ea typeface="Calibri"/>
              </a:rPr>
              <a:t>, 32, 2011, 135-150.</a:t>
            </a:r>
            <a:endParaRPr lang="en-US" sz="2000" kern="150" dirty="0">
              <a:latin typeface="Times New Roman"/>
              <a:ea typeface="Times New Roman"/>
            </a:endParaRPr>
          </a:p>
          <a:p>
            <a:pPr marL="457200" marR="0" indent="-457200" fontAlgn="auto">
              <a:spcBef>
                <a:spcPts val="0"/>
              </a:spcBef>
              <a:spcAft>
                <a:spcPts val="0"/>
              </a:spcAft>
            </a:pPr>
            <a:r>
              <a:rPr lang="en-US" kern="0" dirty="0">
                <a:latin typeface="Times New Roman"/>
                <a:ea typeface="Calibri"/>
              </a:rPr>
              <a:t>McClenon, J. M. (2012). A Community Survey of Psychological Symptoms: Evaluating Evolutionary Theories Regarding Shamanism and Schizophrenia, </a:t>
            </a:r>
            <a:r>
              <a:rPr lang="en-US" i="1" kern="0" dirty="0">
                <a:latin typeface="Times New Roman"/>
                <a:ea typeface="Calibri"/>
              </a:rPr>
              <a:t>Mental Health,</a:t>
            </a:r>
            <a:r>
              <a:rPr lang="en-US" kern="0" dirty="0">
                <a:latin typeface="Times New Roman"/>
                <a:ea typeface="Calibri"/>
              </a:rPr>
              <a:t> </a:t>
            </a:r>
            <a:r>
              <a:rPr lang="en-US" i="1" kern="0" dirty="0">
                <a:latin typeface="Times New Roman"/>
                <a:ea typeface="Calibri"/>
              </a:rPr>
              <a:t>Religion &amp; Culture</a:t>
            </a:r>
            <a:r>
              <a:rPr lang="en-US" kern="0" dirty="0">
                <a:latin typeface="Times New Roman"/>
                <a:ea typeface="Calibri"/>
              </a:rPr>
              <a:t>, 15, 2012, 799-816.</a:t>
            </a:r>
            <a:endParaRPr lang="en-US" sz="2000" kern="150" dirty="0">
              <a:latin typeface="Times New Roman"/>
              <a:ea typeface="Times New Roman"/>
            </a:endParaRPr>
          </a:p>
          <a:p>
            <a:pPr marL="457200" marR="0" indent="-457200" fontAlgn="auto">
              <a:spcBef>
                <a:spcPts val="0"/>
              </a:spcBef>
              <a:spcAft>
                <a:spcPts val="0"/>
              </a:spcAft>
            </a:pPr>
            <a:r>
              <a:rPr lang="en-US" kern="0" dirty="0">
                <a:latin typeface="Times New Roman"/>
                <a:ea typeface="Calibri"/>
              </a:rPr>
              <a:t>McClenon, J.  (2013). A Community Survey of Anomalous Experiences: Correlational Analysis of Evolutionary Hypotheses, </a:t>
            </a:r>
            <a:r>
              <a:rPr lang="en-US" i="1" kern="0" dirty="0">
                <a:latin typeface="Times New Roman"/>
                <a:ea typeface="Calibri"/>
              </a:rPr>
              <a:t>Journal of Parapsychology</a:t>
            </a:r>
            <a:r>
              <a:rPr lang="en-US" kern="0" dirty="0">
                <a:latin typeface="Times New Roman"/>
                <a:ea typeface="Calibri"/>
              </a:rPr>
              <a:t>, 77, 2013, 55-78.</a:t>
            </a:r>
            <a:endParaRPr lang="en-US" sz="2000" kern="150" dirty="0">
              <a:latin typeface="Times New Roman"/>
              <a:ea typeface="Times New Roman"/>
            </a:endParaRPr>
          </a:p>
          <a:p>
            <a:endParaRPr lang="en-US" dirty="0"/>
          </a:p>
        </p:txBody>
      </p:sp>
    </p:spTree>
    <p:extLst>
      <p:ext uri="{BB962C8B-B14F-4D97-AF65-F5344CB8AC3E}">
        <p14:creationId xmlns:p14="http://schemas.microsoft.com/office/powerpoint/2010/main" val="35573089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4" name="Content Placeholder 3"/>
          <p:cNvSpPr>
            <a:spLocks noGrp="1"/>
          </p:cNvSpPr>
          <p:nvPr>
            <p:ph idx="1"/>
          </p:nvPr>
        </p:nvSpPr>
        <p:spPr/>
        <p:txBody>
          <a:bodyPr>
            <a:normAutofit fontScale="55000" lnSpcReduction="20000"/>
          </a:bodyPr>
          <a:lstStyle/>
          <a:p>
            <a:pPr marL="0" marR="0" indent="0" fontAlgn="auto">
              <a:spcBef>
                <a:spcPts val="0"/>
              </a:spcBef>
              <a:spcAft>
                <a:spcPts val="0"/>
              </a:spcAft>
              <a:buNone/>
            </a:pPr>
            <a:r>
              <a:rPr lang="en-US" kern="0" dirty="0" smtClean="0">
                <a:latin typeface="Times New Roman"/>
                <a:ea typeface="Calibri"/>
              </a:rPr>
              <a:t>.</a:t>
            </a:r>
            <a:endParaRPr lang="en-US" sz="2000" kern="150" dirty="0">
              <a:latin typeface="Times New Roman"/>
              <a:ea typeface="Times New Roman"/>
            </a:endParaRPr>
          </a:p>
          <a:p>
            <a:r>
              <a:rPr lang="en-US" sz="3300" kern="0" dirty="0">
                <a:solidFill>
                  <a:prstClr val="black"/>
                </a:solidFill>
                <a:latin typeface="Times New Roman"/>
                <a:ea typeface="Calibri"/>
              </a:rPr>
              <a:t>Mirowsky, J. &amp; Ross, C. E. (1989a). </a:t>
            </a:r>
            <a:r>
              <a:rPr lang="en-US" sz="3300" i="1" kern="0" dirty="0">
                <a:solidFill>
                  <a:prstClr val="black"/>
                </a:solidFill>
                <a:latin typeface="Times New Roman"/>
                <a:ea typeface="Calibri"/>
              </a:rPr>
              <a:t>Social causes of psychological distress</a:t>
            </a:r>
            <a:r>
              <a:rPr lang="en-US" sz="3300" kern="0" dirty="0">
                <a:solidFill>
                  <a:prstClr val="black"/>
                </a:solidFill>
                <a:latin typeface="Times New Roman"/>
                <a:ea typeface="Calibri"/>
              </a:rPr>
              <a:t>. Hawthorne, NY: Aldine de Gruyter </a:t>
            </a:r>
            <a:endParaRPr lang="en-US" sz="3300" kern="0" dirty="0" smtClean="0">
              <a:solidFill>
                <a:prstClr val="black"/>
              </a:solidFill>
              <a:latin typeface="Times New Roman"/>
              <a:ea typeface="Calibri"/>
            </a:endParaRPr>
          </a:p>
          <a:p>
            <a:r>
              <a:rPr lang="en-US" dirty="0" smtClean="0"/>
              <a:t>Ott</a:t>
            </a:r>
            <a:r>
              <a:rPr lang="en-US" dirty="0"/>
              <a:t>, U., Reiter, M., Henning, J., Vaitl, D. (2005). Evidence for a common biological basis of the absorption trait, hallucinogen effects, and positive symptoms: Epistasis between 5-HT2a and COMT polymorphism, </a:t>
            </a:r>
            <a:r>
              <a:rPr lang="en-US" i="1" dirty="0"/>
              <a:t>American Journal of Medical Genetics, Part B: </a:t>
            </a:r>
            <a:r>
              <a:rPr lang="en-US" i="1" dirty="0" smtClean="0"/>
              <a:t>Neuropsychiatric </a:t>
            </a:r>
            <a:r>
              <a:rPr lang="en-US" i="1" dirty="0"/>
              <a:t>Genetics</a:t>
            </a:r>
            <a:r>
              <a:rPr lang="en-US" dirty="0"/>
              <a:t>, 137B, 29-32</a:t>
            </a:r>
            <a:r>
              <a:rPr lang="en-US" dirty="0" smtClean="0"/>
              <a:t>.</a:t>
            </a:r>
          </a:p>
          <a:p>
            <a:r>
              <a:rPr lang="en-US" dirty="0"/>
              <a:t>Pearlson, G. D. &amp; Folley, B. S. (2008). Schizophrenia, psychiatric genetics, and Darwinian </a:t>
            </a:r>
            <a:r>
              <a:rPr lang="en-US" dirty="0" smtClean="0"/>
              <a:t>psychiatry: </a:t>
            </a:r>
            <a:r>
              <a:rPr lang="en-US" dirty="0"/>
              <a:t>An evolutionary framework. </a:t>
            </a:r>
            <a:r>
              <a:rPr lang="en-US" i="1" dirty="0"/>
              <a:t>Schizophrenia Bulletin</a:t>
            </a:r>
            <a:r>
              <a:rPr lang="en-US" dirty="0"/>
              <a:t>, 34, 722-733. </a:t>
            </a:r>
            <a:endParaRPr lang="en-US" dirty="0" smtClean="0"/>
          </a:p>
          <a:p>
            <a:r>
              <a:rPr lang="en-US" dirty="0"/>
              <a:t>Tellegen, A. &amp; Atkinson, G. (1974). Openness to absorbing and self-altering experiences (“ab-sorption”), a trait related to hypnotic susceptibility. </a:t>
            </a:r>
            <a:r>
              <a:rPr lang="en-US" i="1" dirty="0"/>
              <a:t>Journal of Abnormal Psychology</a:t>
            </a:r>
            <a:r>
              <a:rPr lang="en-US" dirty="0"/>
              <a:t>, 83, 268-77.</a:t>
            </a:r>
          </a:p>
          <a:p>
            <a:r>
              <a:rPr lang="en-US" dirty="0"/>
              <a:t>Thalbourne, M. A. &amp; Delin, P. S. (1994). A common thread underlying belief in the paranormal, creative personality, mystical experience, and psychopathology. </a:t>
            </a:r>
            <a:r>
              <a:rPr lang="en-US" i="1" dirty="0"/>
              <a:t>Journal of </a:t>
            </a:r>
            <a:r>
              <a:rPr lang="en-US" i="1" dirty="0" smtClean="0"/>
              <a:t>Parapsychology</a:t>
            </a:r>
            <a:r>
              <a:rPr lang="en-US" dirty="0"/>
              <a:t>, 58, 3-38.</a:t>
            </a:r>
          </a:p>
          <a:p>
            <a:r>
              <a:rPr lang="en-US" dirty="0"/>
              <a:t>Williams, R. &amp; Williams, V. (1994). </a:t>
            </a:r>
            <a:r>
              <a:rPr lang="en-US" i="1" dirty="0"/>
              <a:t>Anger kills: Seventeen strategies for controlling the hostility that can harm your health</a:t>
            </a:r>
            <a:r>
              <a:rPr lang="en-US" dirty="0"/>
              <a:t>. New York: HarperPerennial.</a:t>
            </a:r>
          </a:p>
          <a:p>
            <a:endParaRPr lang="en-US" dirty="0"/>
          </a:p>
          <a:p>
            <a:endParaRPr lang="en-US" dirty="0"/>
          </a:p>
        </p:txBody>
      </p:sp>
    </p:spTree>
    <p:extLst>
      <p:ext uri="{BB962C8B-B14F-4D97-AF65-F5344CB8AC3E}">
        <p14:creationId xmlns:p14="http://schemas.microsoft.com/office/powerpoint/2010/main" val="42942274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Unusual Experience Questions</a:t>
            </a:r>
            <a:endParaRPr lang="en-US" dirty="0"/>
          </a:p>
        </p:txBody>
      </p:sp>
      <p:sp>
        <p:nvSpPr>
          <p:cNvPr id="3" name="Content Placeholder 2"/>
          <p:cNvSpPr>
            <a:spLocks noGrp="1"/>
          </p:cNvSpPr>
          <p:nvPr>
            <p:ph idx="1"/>
          </p:nvPr>
        </p:nvSpPr>
        <p:spPr>
          <a:xfrm>
            <a:off x="685800" y="1600200"/>
            <a:ext cx="8229600" cy="4525963"/>
          </a:xfrm>
        </p:spPr>
        <p:txBody>
          <a:bodyPr>
            <a:normAutofit fontScale="70000" lnSpcReduction="20000"/>
          </a:bodyPr>
          <a:lstStyle/>
          <a:p>
            <a:r>
              <a:rPr lang="en-US" dirty="0"/>
              <a:t>Respondents were asked, “How often have you had the following experience?” and provided the list: (1) Apparition (perceiving something through sight, sound, or touch that you later found was not completely real), (2) Waking ESP (perceiving something using a “sixth sense”),  (3) Paranormal dream (having a dream that you later found reflected actual events), (4) Out-of-body experience (having the feeling that you were out of your body) (5) Near-death experience (unusual perceptions during a time you thought you were close to death), (6) Psychokinesis (perceiving that an object moved magically), (7) Sleep paralysis (waking from sleep and finding that you could not move), (8) Spiritual healing (being healed through a method not verified by modern medicine), (9) UFO (unidentified flying object in the sky), (10) Other type of extremely unusual experience, (11) Religious experience. </a:t>
            </a:r>
            <a:endParaRPr lang="en-US" dirty="0" smtClean="0"/>
          </a:p>
          <a:p>
            <a:r>
              <a:rPr lang="en-US" dirty="0" smtClean="0"/>
              <a:t>Respondents </a:t>
            </a:r>
            <a:r>
              <a:rPr lang="en-US" dirty="0"/>
              <a:t>were provided 3 frequency choices: “never,” “once or twice,” or “more often.” </a:t>
            </a:r>
          </a:p>
        </p:txBody>
      </p:sp>
    </p:spTree>
    <p:extLst>
      <p:ext uri="{BB962C8B-B14F-4D97-AF65-F5344CB8AC3E}">
        <p14:creationId xmlns:p14="http://schemas.microsoft.com/office/powerpoint/2010/main" val="2142656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Gene Hunting Strategy</a:t>
            </a:r>
            <a:br>
              <a:rPr lang="en-US" dirty="0" smtClean="0"/>
            </a:br>
            <a:r>
              <a:rPr lang="en-US" sz="2700" dirty="0" smtClean="0"/>
              <a:t>(Pearlson </a:t>
            </a:r>
            <a:r>
              <a:rPr lang="en-US" sz="2700" dirty="0"/>
              <a:t>and </a:t>
            </a:r>
            <a:r>
              <a:rPr lang="en-US" sz="2700" dirty="0" smtClean="0"/>
              <a:t>Folley, 2008) </a:t>
            </a:r>
            <a:endParaRPr lang="en-US" sz="2700" dirty="0"/>
          </a:p>
        </p:txBody>
      </p:sp>
      <p:sp>
        <p:nvSpPr>
          <p:cNvPr id="3" name="Content Placeholder 2"/>
          <p:cNvSpPr>
            <a:spLocks noGrp="1"/>
          </p:cNvSpPr>
          <p:nvPr>
            <p:ph idx="1"/>
          </p:nvPr>
        </p:nvSpPr>
        <p:spPr>
          <a:xfrm>
            <a:off x="152400" y="1447800"/>
            <a:ext cx="8839200" cy="5410200"/>
          </a:xfrm>
        </p:spPr>
        <p:txBody>
          <a:bodyPr>
            <a:noAutofit/>
          </a:bodyPr>
          <a:lstStyle/>
          <a:p>
            <a:pPr marL="0" indent="0">
              <a:buNone/>
            </a:pPr>
            <a:r>
              <a:rPr lang="en-US" sz="2800" dirty="0" smtClean="0"/>
              <a:t>1. Devise </a:t>
            </a:r>
            <a:r>
              <a:rPr lang="en-US" sz="2800" dirty="0" smtClean="0"/>
              <a:t>an evolutionary theory explaining the gene.</a:t>
            </a:r>
            <a:endParaRPr lang="en-US" sz="2800" dirty="0" smtClean="0"/>
          </a:p>
          <a:p>
            <a:pPr marL="0" indent="0">
              <a:buNone/>
            </a:pPr>
            <a:r>
              <a:rPr lang="en-US" sz="2800" dirty="0" smtClean="0"/>
              <a:t>2. Identify phenotypic markers (questionnaire items</a:t>
            </a:r>
            <a:r>
              <a:rPr lang="en-US" sz="2800" dirty="0" smtClean="0"/>
              <a:t>).</a:t>
            </a:r>
            <a:endParaRPr lang="en-US" sz="2800" dirty="0" smtClean="0"/>
          </a:p>
          <a:p>
            <a:pPr marL="0" indent="0">
              <a:buNone/>
            </a:pPr>
            <a:r>
              <a:rPr lang="en-US" sz="2800" dirty="0" smtClean="0"/>
              <a:t>3. Conduct a community survey. </a:t>
            </a:r>
          </a:p>
          <a:p>
            <a:pPr marL="0" indent="0">
              <a:buNone/>
            </a:pPr>
            <a:r>
              <a:rPr lang="en-US" sz="2800" dirty="0" smtClean="0"/>
              <a:t>4. Analyze results using correlational mapping: cluster configurations imply underlying alleles (genes that vary</a:t>
            </a:r>
            <a:r>
              <a:rPr lang="en-US" sz="2800" dirty="0" smtClean="0"/>
              <a:t>). </a:t>
            </a:r>
            <a:endParaRPr lang="en-US" sz="2800" dirty="0" smtClean="0"/>
          </a:p>
          <a:p>
            <a:pPr marL="0" indent="0">
              <a:buNone/>
            </a:pPr>
            <a:r>
              <a:rPr lang="en-US" sz="2800" dirty="0"/>
              <a:t>5</a:t>
            </a:r>
            <a:r>
              <a:rPr lang="en-US" sz="2800" dirty="0" smtClean="0"/>
              <a:t>. Revise theories/markers in response to </a:t>
            </a:r>
            <a:r>
              <a:rPr lang="en-US" sz="2800" dirty="0" smtClean="0"/>
              <a:t>findings.</a:t>
            </a:r>
          </a:p>
          <a:p>
            <a:pPr marL="0" indent="0">
              <a:buNone/>
            </a:pPr>
            <a:r>
              <a:rPr lang="en-US" sz="2000" dirty="0" smtClean="0"/>
              <a:t>           (PRESENT </a:t>
            </a:r>
            <a:r>
              <a:rPr lang="en-US" sz="2000" dirty="0"/>
              <a:t>STUDY IS AT THIS STAGE</a:t>
            </a:r>
            <a:r>
              <a:rPr lang="en-US" sz="2000" dirty="0" smtClean="0"/>
              <a:t>.)</a:t>
            </a:r>
            <a:endParaRPr lang="en-US" sz="2000" dirty="0"/>
          </a:p>
          <a:p>
            <a:pPr marL="0" indent="0">
              <a:buNone/>
            </a:pPr>
            <a:r>
              <a:rPr lang="en-US" sz="2800" dirty="0" smtClean="0"/>
              <a:t>6</a:t>
            </a:r>
            <a:r>
              <a:rPr lang="en-US" sz="2800" dirty="0" smtClean="0"/>
              <a:t>. Obtain DNA from individuals with phenotypic </a:t>
            </a:r>
            <a:r>
              <a:rPr lang="en-US" sz="2800" dirty="0" smtClean="0"/>
              <a:t>markers.</a:t>
            </a:r>
          </a:p>
          <a:p>
            <a:pPr marL="0" indent="0">
              <a:buNone/>
            </a:pPr>
            <a:r>
              <a:rPr lang="en-US" sz="2800" dirty="0" smtClean="0"/>
              <a:t>7</a:t>
            </a:r>
            <a:r>
              <a:rPr lang="en-US" sz="2800" dirty="0" smtClean="0"/>
              <a:t>. Obtain DNA from first-order relatives lacking markers</a:t>
            </a:r>
          </a:p>
          <a:p>
            <a:pPr marL="0" indent="0">
              <a:buNone/>
            </a:pPr>
            <a:r>
              <a:rPr lang="en-US" sz="2800" dirty="0"/>
              <a:t>8</a:t>
            </a:r>
            <a:r>
              <a:rPr lang="en-US" sz="2800" dirty="0" smtClean="0"/>
              <a:t>. Compare DNA to locate alleles.</a:t>
            </a:r>
          </a:p>
          <a:p>
            <a:pPr marL="0" indent="0">
              <a:buNone/>
            </a:pPr>
            <a:r>
              <a:rPr lang="en-US" sz="2800" dirty="0"/>
              <a:t>9</a:t>
            </a:r>
            <a:r>
              <a:rPr lang="en-US" sz="2800" dirty="0" smtClean="0"/>
              <a:t>. Use reverse phenotyping.</a:t>
            </a:r>
            <a:endParaRPr lang="en-US" sz="2800" dirty="0"/>
          </a:p>
        </p:txBody>
      </p:sp>
    </p:spTree>
    <p:extLst>
      <p:ext uri="{BB962C8B-B14F-4D97-AF65-F5344CB8AC3E}">
        <p14:creationId xmlns:p14="http://schemas.microsoft.com/office/powerpoint/2010/main" val="39339999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Schizophrenia symptoms</a:t>
            </a:r>
            <a:endParaRPr lang="en-US" dirty="0"/>
          </a:p>
        </p:txBody>
      </p:sp>
      <p:sp>
        <p:nvSpPr>
          <p:cNvPr id="3" name="Content Placeholder 2"/>
          <p:cNvSpPr>
            <a:spLocks noGrp="1"/>
          </p:cNvSpPr>
          <p:nvPr>
            <p:ph idx="1"/>
          </p:nvPr>
        </p:nvSpPr>
        <p:spPr/>
        <p:txBody>
          <a:bodyPr>
            <a:normAutofit fontScale="62500" lnSpcReduction="20000"/>
          </a:bodyPr>
          <a:lstStyle/>
          <a:p>
            <a:pPr marL="0" indent="0">
              <a:buNone/>
            </a:pPr>
            <a:r>
              <a:rPr lang="en-US" dirty="0"/>
              <a:t>S1: Felt that your mind was dominated by forces beyond your control	</a:t>
            </a:r>
          </a:p>
          <a:p>
            <a:pPr marL="0" indent="0">
              <a:buNone/>
            </a:pPr>
            <a:r>
              <a:rPr lang="en-US" dirty="0"/>
              <a:t>S2: Heard voices without knowing where they came from</a:t>
            </a:r>
          </a:p>
          <a:p>
            <a:pPr marL="0" indent="0">
              <a:buNone/>
            </a:pPr>
            <a:r>
              <a:rPr lang="en-US" dirty="0"/>
              <a:t>S3: Seen things or animals or people around you that others did not see </a:t>
            </a:r>
          </a:p>
          <a:p>
            <a:pPr marL="0" indent="0">
              <a:buNone/>
            </a:pPr>
            <a:r>
              <a:rPr lang="en-US" dirty="0"/>
              <a:t>S4: Had visions or seen things other people say they cannot see  </a:t>
            </a:r>
          </a:p>
          <a:p>
            <a:pPr marL="0" indent="0">
              <a:buNone/>
            </a:pPr>
            <a:r>
              <a:rPr lang="en-US" dirty="0"/>
              <a:t>S5: Felt that you were possessed by a spirit or devil </a:t>
            </a:r>
          </a:p>
          <a:p>
            <a:pPr marL="0" indent="0">
              <a:buNone/>
            </a:pPr>
            <a:r>
              <a:rPr lang="en-US" dirty="0"/>
              <a:t>S6: Felt you had special powers                                 </a:t>
            </a:r>
          </a:p>
          <a:p>
            <a:pPr marL="0" indent="0">
              <a:buNone/>
            </a:pPr>
            <a:r>
              <a:rPr lang="en-US" dirty="0"/>
              <a:t>S7: Felt that you did not exist at all, that you were dead, dissolved       	</a:t>
            </a:r>
          </a:p>
          <a:p>
            <a:pPr marL="0" indent="0">
              <a:buNone/>
            </a:pPr>
            <a:r>
              <a:rPr lang="en-US" dirty="0"/>
              <a:t>S8: Seemed to hear your thoughts spoken aloud - almost as if someone standing nearby could hear them                              </a:t>
            </a:r>
          </a:p>
          <a:p>
            <a:pPr marL="0" indent="0">
              <a:buNone/>
            </a:pPr>
            <a:r>
              <a:rPr lang="en-US" dirty="0"/>
              <a:t>S9: Felt that your unspoken thoughts were being broadcast or transmitted, so that everyone knew what you were thinking    </a:t>
            </a:r>
          </a:p>
          <a:p>
            <a:pPr marL="0" indent="0">
              <a:buNone/>
            </a:pPr>
            <a:r>
              <a:rPr lang="en-US" dirty="0"/>
              <a:t>S10: Felt afraid that you might do something seriously wrong against your own will </a:t>
            </a:r>
          </a:p>
          <a:p>
            <a:pPr marL="0" indent="0">
              <a:buNone/>
            </a:pPr>
            <a:r>
              <a:rPr lang="en-US" dirty="0"/>
              <a:t>S11: Had unusual thoughts that kept bothering you  </a:t>
            </a:r>
          </a:p>
          <a:p>
            <a:pPr marL="0" indent="0">
              <a:buNone/>
            </a:pPr>
            <a:r>
              <a:rPr lang="en-US" dirty="0"/>
              <a:t>S12: Had useless thoughts that kept running through your mind </a:t>
            </a:r>
            <a:endParaRPr lang="en-US" dirty="0" smtClean="0"/>
          </a:p>
        </p:txBody>
      </p:sp>
    </p:spTree>
    <p:extLst>
      <p:ext uri="{BB962C8B-B14F-4D97-AF65-F5344CB8AC3E}">
        <p14:creationId xmlns:p14="http://schemas.microsoft.com/office/powerpoint/2010/main" val="32758925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Phobia</a:t>
            </a:r>
            <a:endParaRPr lang="en-US" dirty="0"/>
          </a:p>
        </p:txBody>
      </p:sp>
      <p:sp>
        <p:nvSpPr>
          <p:cNvPr id="3" name="Content Placeholder 2"/>
          <p:cNvSpPr>
            <a:spLocks noGrp="1"/>
          </p:cNvSpPr>
          <p:nvPr>
            <p:ph idx="1"/>
          </p:nvPr>
        </p:nvSpPr>
        <p:spPr/>
        <p:txBody>
          <a:bodyPr>
            <a:normAutofit fontScale="85000" lnSpcReduction="10000"/>
          </a:bodyPr>
          <a:lstStyle/>
          <a:p>
            <a:r>
              <a:rPr lang="en-US" dirty="0"/>
              <a:t>Phobia1 Had a sudden feeling, not based on a real cause, of intense apprehension, fearfulness or terror</a:t>
            </a:r>
          </a:p>
          <a:p>
            <a:r>
              <a:rPr lang="en-US" dirty="0"/>
              <a:t>Phobia2: Felt you must avoid certain places or situations from which escape might be difficult or embarrassing </a:t>
            </a:r>
          </a:p>
          <a:p>
            <a:r>
              <a:rPr lang="en-US" dirty="0"/>
              <a:t>Phobia3: Had an unreasonable fear, not associated with a real cause, regarding snakes, dogs, insects, or other animals</a:t>
            </a:r>
          </a:p>
          <a:p>
            <a:r>
              <a:rPr lang="en-US" dirty="0"/>
              <a:t>Phobia4: Had an unreasonable fear, not associated with a real cause, regarding heights, storms, lightning, or water </a:t>
            </a:r>
          </a:p>
          <a:p>
            <a:endParaRPr lang="en-US" dirty="0"/>
          </a:p>
        </p:txBody>
      </p:sp>
    </p:spTree>
    <p:extLst>
      <p:ext uri="{BB962C8B-B14F-4D97-AF65-F5344CB8AC3E}">
        <p14:creationId xmlns:p14="http://schemas.microsoft.com/office/powerpoint/2010/main" val="14888057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Transliminality</a:t>
            </a:r>
            <a:endParaRPr lang="en-US" dirty="0"/>
          </a:p>
        </p:txBody>
      </p:sp>
      <p:sp>
        <p:nvSpPr>
          <p:cNvPr id="3" name="Content Placeholder 2"/>
          <p:cNvSpPr>
            <a:spLocks noGrp="1"/>
          </p:cNvSpPr>
          <p:nvPr>
            <p:ph idx="1"/>
          </p:nvPr>
        </p:nvSpPr>
        <p:spPr/>
        <p:txBody>
          <a:bodyPr>
            <a:normAutofit fontScale="85000" lnSpcReduction="10000"/>
          </a:bodyPr>
          <a:lstStyle/>
          <a:p>
            <a:r>
              <a:rPr lang="en-US" dirty="0"/>
              <a:t>T1. At time I perform certain little rituals to ward off negative influences.   </a:t>
            </a:r>
          </a:p>
          <a:p>
            <a:r>
              <a:rPr lang="en-US" dirty="0"/>
              <a:t>T2.  I have experienced an altered state of consciousness in which I felt that I became cosmically enlightened.</a:t>
            </a:r>
          </a:p>
          <a:p>
            <a:r>
              <a:rPr lang="en-US" dirty="0"/>
              <a:t>T3. I have experienced an altered state of consciousness which I believe utterly transformed (in a positive manner) the way I looked at myself. </a:t>
            </a:r>
          </a:p>
          <a:p>
            <a:r>
              <a:rPr lang="en-US" dirty="0"/>
              <a:t>T4. I sometimes have a feeling of gaining or losing energy when certain people look at me or touch me.</a:t>
            </a:r>
          </a:p>
          <a:p>
            <a:pPr marL="0" indent="0">
              <a:buNone/>
            </a:pPr>
            <a:r>
              <a:rPr lang="en-US" dirty="0"/>
              <a:t>	</a:t>
            </a:r>
          </a:p>
          <a:p>
            <a:endParaRPr lang="en-US" dirty="0"/>
          </a:p>
        </p:txBody>
      </p:sp>
    </p:spTree>
    <p:extLst>
      <p:ext uri="{BB962C8B-B14F-4D97-AF65-F5344CB8AC3E}">
        <p14:creationId xmlns:p14="http://schemas.microsoft.com/office/powerpoint/2010/main" val="23422650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Dissociative Experience Scale</a:t>
            </a:r>
            <a:endParaRPr lang="en-US" dirty="0"/>
          </a:p>
        </p:txBody>
      </p:sp>
      <p:sp>
        <p:nvSpPr>
          <p:cNvPr id="3" name="Content Placeholder 2"/>
          <p:cNvSpPr>
            <a:spLocks noGrp="1"/>
          </p:cNvSpPr>
          <p:nvPr>
            <p:ph idx="1"/>
          </p:nvPr>
        </p:nvSpPr>
        <p:spPr/>
        <p:txBody>
          <a:bodyPr>
            <a:normAutofit fontScale="92500" lnSpcReduction="10000"/>
          </a:bodyPr>
          <a:lstStyle/>
          <a:p>
            <a:r>
              <a:rPr lang="en-US" dirty="0"/>
              <a:t>D1. I find that sometimes I am listening to someone talk and I suddenly realize that I did not hear part or all of what was said. </a:t>
            </a:r>
          </a:p>
          <a:p>
            <a:r>
              <a:rPr lang="en-US" dirty="0"/>
              <a:t>D2. I have become so involved in a fantasy or daydream that it feels as though it were really happening to me.</a:t>
            </a:r>
          </a:p>
          <a:p>
            <a:r>
              <a:rPr lang="en-US" dirty="0"/>
              <a:t>D3. I have found that I am able to ignore pain.</a:t>
            </a:r>
          </a:p>
          <a:p>
            <a:r>
              <a:rPr lang="en-US" dirty="0"/>
              <a:t>D4. I find that I sometimes sit staring off into space, thinking of nothing, and am not aware of the passage of time</a:t>
            </a:r>
          </a:p>
          <a:p>
            <a:endParaRPr lang="en-US" dirty="0"/>
          </a:p>
        </p:txBody>
      </p:sp>
    </p:spTree>
    <p:extLst>
      <p:ext uri="{BB962C8B-B14F-4D97-AF65-F5344CB8AC3E}">
        <p14:creationId xmlns:p14="http://schemas.microsoft.com/office/powerpoint/2010/main" val="8723865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Boundary Questionnaire</a:t>
            </a:r>
            <a:endParaRPr lang="en-US" dirty="0"/>
          </a:p>
        </p:txBody>
      </p:sp>
      <p:sp>
        <p:nvSpPr>
          <p:cNvPr id="3" name="Content Placeholder 2"/>
          <p:cNvSpPr>
            <a:spLocks noGrp="1"/>
          </p:cNvSpPr>
          <p:nvPr>
            <p:ph idx="1"/>
          </p:nvPr>
        </p:nvSpPr>
        <p:spPr/>
        <p:txBody>
          <a:bodyPr>
            <a:normAutofit fontScale="77500" lnSpcReduction="20000"/>
          </a:bodyPr>
          <a:lstStyle/>
          <a:p>
            <a:r>
              <a:rPr lang="en-US" dirty="0"/>
              <a:t>B1. I can visualize something so vividly that it is just as thought it is happening right in front of me.  </a:t>
            </a:r>
          </a:p>
          <a:p>
            <a:r>
              <a:rPr lang="en-US" dirty="0"/>
              <a:t>B2. I have dreams and daydreams or nightmares in which I see isolated body parts – arms, legs, heads, and so on. </a:t>
            </a:r>
          </a:p>
          <a:p>
            <a:r>
              <a:rPr lang="en-US" dirty="0"/>
              <a:t>B3. In my dreams, people sometimes merge into each other or become other people. </a:t>
            </a:r>
          </a:p>
          <a:p>
            <a:r>
              <a:rPr lang="en-US" dirty="0"/>
              <a:t>B4. I believe I am influenced by forces which no one can understand.  </a:t>
            </a:r>
          </a:p>
          <a:p>
            <a:r>
              <a:rPr lang="en-US" dirty="0"/>
              <a:t>B5. I think I would be a good fortune teller or a medium.  </a:t>
            </a:r>
          </a:p>
          <a:p>
            <a:r>
              <a:rPr lang="en-US" dirty="0"/>
              <a:t>B6. When I recall a conversation or a piece of music, I hear it just as though it were happening there again right in front of me.</a:t>
            </a:r>
          </a:p>
          <a:p>
            <a:r>
              <a:rPr lang="en-US" dirty="0"/>
              <a:t>B7.  I can see fields of energy around people. </a:t>
            </a:r>
          </a:p>
          <a:p>
            <a:endParaRPr lang="en-US" dirty="0"/>
          </a:p>
        </p:txBody>
      </p:sp>
    </p:spTree>
    <p:extLst>
      <p:ext uri="{BB962C8B-B14F-4D97-AF65-F5344CB8AC3E}">
        <p14:creationId xmlns:p14="http://schemas.microsoft.com/office/powerpoint/2010/main" val="3284639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Plan</a:t>
            </a:r>
            <a:endParaRPr lang="en-US" dirty="0"/>
          </a:p>
        </p:txBody>
      </p:sp>
      <p:sp>
        <p:nvSpPr>
          <p:cNvPr id="3" name="Content Placeholder 2"/>
          <p:cNvSpPr>
            <a:spLocks noGrp="1"/>
          </p:cNvSpPr>
          <p:nvPr>
            <p:ph sz="half" idx="1"/>
          </p:nvPr>
        </p:nvSpPr>
        <p:spPr/>
        <p:txBody>
          <a:bodyPr>
            <a:normAutofit fontScale="85000" lnSpcReduction="20000"/>
          </a:bodyPr>
          <a:lstStyle/>
          <a:p>
            <a:r>
              <a:rPr lang="en-US" dirty="0" smtClean="0"/>
              <a:t>Devise evolutionary theories explaining </a:t>
            </a:r>
            <a:r>
              <a:rPr lang="en-US" dirty="0"/>
              <a:t> </a:t>
            </a:r>
            <a:r>
              <a:rPr lang="en-US" dirty="0" smtClean="0"/>
              <a:t>anomalous experience</a:t>
            </a:r>
          </a:p>
          <a:p>
            <a:r>
              <a:rPr lang="en-US" dirty="0" smtClean="0"/>
              <a:t>Identify common unusual experiences</a:t>
            </a:r>
          </a:p>
          <a:p>
            <a:r>
              <a:rPr lang="en-US" dirty="0" smtClean="0"/>
              <a:t>Devise questionnaire items measuring  experience incidence</a:t>
            </a:r>
          </a:p>
          <a:p>
            <a:r>
              <a:rPr lang="en-US" dirty="0" smtClean="0"/>
              <a:t>Administer questionnaire to community sample</a:t>
            </a:r>
          </a:p>
          <a:p>
            <a:r>
              <a:rPr lang="en-US" dirty="0"/>
              <a:t>C</a:t>
            </a:r>
            <a:r>
              <a:rPr lang="en-US" dirty="0" smtClean="0"/>
              <a:t>orrelational mapping analysis </a:t>
            </a:r>
          </a:p>
          <a:p>
            <a:r>
              <a:rPr lang="en-US" dirty="0" smtClean="0"/>
              <a:t>Revise theories if required</a:t>
            </a:r>
            <a:endParaRPr lang="en-US"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024351" y="1600200"/>
            <a:ext cx="3286298" cy="4525963"/>
          </a:xfrm>
        </p:spPr>
      </p:pic>
    </p:spTree>
    <p:extLst>
      <p:ext uri="{BB962C8B-B14F-4D97-AF65-F5344CB8AC3E}">
        <p14:creationId xmlns:p14="http://schemas.microsoft.com/office/powerpoint/2010/main" val="2889343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175" y="76200"/>
            <a:ext cx="8229600" cy="1600200"/>
          </a:xfrm>
        </p:spPr>
        <p:txBody>
          <a:bodyPr>
            <a:normAutofit/>
          </a:bodyPr>
          <a:lstStyle/>
          <a:p>
            <a:r>
              <a:rPr lang="en-US" dirty="0"/>
              <a:t>Study of shamanic </a:t>
            </a:r>
            <a:r>
              <a:rPr lang="en-US" dirty="0" smtClean="0"/>
              <a:t>practitioners </a:t>
            </a:r>
            <a:br>
              <a:rPr lang="en-US" dirty="0" smtClean="0"/>
            </a:br>
            <a:r>
              <a:rPr lang="en-US" sz="2400" dirty="0" smtClean="0"/>
              <a:t>(1982-1986:</a:t>
            </a:r>
            <a:r>
              <a:rPr lang="en-US" sz="2400" dirty="0"/>
              <a:t> </a:t>
            </a:r>
            <a:r>
              <a:rPr lang="en-US" sz="2400" dirty="0" smtClean="0"/>
              <a:t>Okinawa</a:t>
            </a:r>
            <a:r>
              <a:rPr lang="en-US" sz="2400" dirty="0"/>
              <a:t>, Thailand, Korea, Japan, Philippines, Sri Lanka, India, China, </a:t>
            </a:r>
            <a:r>
              <a:rPr lang="en-US" sz="2400" dirty="0" smtClean="0"/>
              <a:t>Taiwan; </a:t>
            </a:r>
            <a:r>
              <a:rPr lang="en-US" sz="2400" dirty="0" err="1" smtClean="0"/>
              <a:t>McClenon</a:t>
            </a:r>
            <a:r>
              <a:rPr lang="en-US" sz="2400" dirty="0"/>
              <a:t>, </a:t>
            </a:r>
            <a:r>
              <a:rPr lang="en-US" sz="2400" dirty="0" smtClean="0"/>
              <a:t>1994) </a:t>
            </a:r>
            <a:endParaRPr lang="en-US" sz="2400" dirty="0"/>
          </a:p>
        </p:txBody>
      </p:sp>
      <p:sp>
        <p:nvSpPr>
          <p:cNvPr id="3" name="Text Placeholder 2"/>
          <p:cNvSpPr>
            <a:spLocks noGrp="1"/>
          </p:cNvSpPr>
          <p:nvPr>
            <p:ph type="body" idx="1"/>
          </p:nvPr>
        </p:nvSpPr>
        <p:spPr>
          <a:xfrm>
            <a:off x="457200" y="1905000"/>
            <a:ext cx="4040188" cy="2438400"/>
          </a:xfrm>
        </p:spPr>
        <p:txBody>
          <a:bodyPr/>
          <a:lstStyle/>
          <a:p>
            <a:endParaRPr lang="en-US" dirty="0"/>
          </a:p>
        </p:txBody>
      </p:sp>
      <p:sp>
        <p:nvSpPr>
          <p:cNvPr id="4" name="Content Placeholder 3"/>
          <p:cNvSpPr>
            <a:spLocks noGrp="1"/>
          </p:cNvSpPr>
          <p:nvPr>
            <p:ph sz="half" idx="2"/>
          </p:nvPr>
        </p:nvSpPr>
        <p:spPr>
          <a:xfrm>
            <a:off x="504103" y="4953000"/>
            <a:ext cx="4040188" cy="1676401"/>
          </a:xfrm>
        </p:spPr>
        <p:txBody>
          <a:bodyPr/>
          <a:lstStyle/>
          <a:p>
            <a:r>
              <a:rPr lang="en-US" dirty="0"/>
              <a:t>All </a:t>
            </a:r>
            <a:r>
              <a:rPr lang="en-US" dirty="0" smtClean="0"/>
              <a:t>shamans described spontaneous anomalous experiences as central with their biographies.</a:t>
            </a:r>
            <a:endParaRPr lang="en-US" dirty="0"/>
          </a:p>
        </p:txBody>
      </p:sp>
      <p:sp>
        <p:nvSpPr>
          <p:cNvPr id="5" name="Text Placeholder 4"/>
          <p:cNvSpPr>
            <a:spLocks noGrp="1"/>
          </p:cNvSpPr>
          <p:nvPr>
            <p:ph type="body" sz="quarter" idx="3"/>
          </p:nvPr>
        </p:nvSpPr>
        <p:spPr>
          <a:xfrm>
            <a:off x="4645025" y="1905000"/>
            <a:ext cx="4041775" cy="2438400"/>
          </a:xfrm>
        </p:spPr>
        <p:txBody>
          <a:bodyPr>
            <a:normAutofit/>
          </a:bodyPr>
          <a:lstStyle/>
          <a:p>
            <a:endParaRPr lang="en-US" dirty="0"/>
          </a:p>
        </p:txBody>
      </p:sp>
      <p:sp>
        <p:nvSpPr>
          <p:cNvPr id="6" name="Content Placeholder 5"/>
          <p:cNvSpPr>
            <a:spLocks noGrp="1"/>
          </p:cNvSpPr>
          <p:nvPr>
            <p:ph sz="quarter" idx="4"/>
          </p:nvPr>
        </p:nvSpPr>
        <p:spPr>
          <a:xfrm>
            <a:off x="4606636" y="4953000"/>
            <a:ext cx="4041775" cy="1600200"/>
          </a:xfrm>
        </p:spPr>
        <p:txBody>
          <a:bodyPr/>
          <a:lstStyle/>
          <a:p>
            <a:r>
              <a:rPr lang="en-US" dirty="0" smtClean="0"/>
              <a:t>All shamanic rituals involved hypnotic suggestion and placebo effects.</a:t>
            </a:r>
            <a:endParaRPr lang="en-US" dirty="0"/>
          </a:p>
        </p:txBody>
      </p:sp>
      <p:pic>
        <p:nvPicPr>
          <p:cNvPr id="7"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905000"/>
            <a:ext cx="4040188"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905000"/>
            <a:ext cx="4041775"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1631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52400"/>
            <a:ext cx="7848599"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8177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357477"/>
            <a:ext cx="8077200" cy="607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5212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915400" cy="1143000"/>
          </a:xfrm>
        </p:spPr>
        <p:txBody>
          <a:bodyPr>
            <a:normAutofit/>
          </a:bodyPr>
          <a:lstStyle/>
          <a:p>
            <a:r>
              <a:rPr lang="en-US" sz="3200" b="1" dirty="0" smtClean="0"/>
              <a:t>North Carolina Folklore Research (1988-1996)</a:t>
            </a:r>
            <a:br>
              <a:rPr lang="en-US" sz="3200" b="1" dirty="0" smtClean="0"/>
            </a:br>
            <a:r>
              <a:rPr lang="en-US" sz="3200" b="1" dirty="0" smtClean="0"/>
              <a:t>Determining Experiential Forms</a:t>
            </a:r>
            <a:endParaRPr lang="en-US" sz="3200" b="1" dirty="0"/>
          </a:p>
        </p:txBody>
      </p:sp>
      <p:sp>
        <p:nvSpPr>
          <p:cNvPr id="3" name="Content Placeholder 2"/>
          <p:cNvSpPr>
            <a:spLocks noGrp="1"/>
          </p:cNvSpPr>
          <p:nvPr>
            <p:ph sz="half" idx="1"/>
          </p:nvPr>
        </p:nvSpPr>
        <p:spPr>
          <a:xfrm>
            <a:off x="457200" y="1600200"/>
            <a:ext cx="5562600" cy="4876800"/>
          </a:xfrm>
        </p:spPr>
        <p:txBody>
          <a:bodyPr>
            <a:normAutofit/>
          </a:bodyPr>
          <a:lstStyle/>
          <a:p>
            <a:r>
              <a:rPr lang="en-US" sz="3600" dirty="0" smtClean="0"/>
              <a:t>Respondents were asked, “If you have had a very unusual experience, would you describe it?” </a:t>
            </a:r>
          </a:p>
          <a:p>
            <a:r>
              <a:rPr lang="en-US" sz="3600" dirty="0" smtClean="0"/>
              <a:t>1578 </a:t>
            </a:r>
            <a:r>
              <a:rPr lang="en-US" sz="3600" dirty="0"/>
              <a:t>narratives </a:t>
            </a:r>
            <a:r>
              <a:rPr lang="en-US" sz="3600" dirty="0" smtClean="0"/>
              <a:t>collected</a:t>
            </a:r>
          </a:p>
          <a:p>
            <a:r>
              <a:rPr lang="en-US" sz="3600" dirty="0" smtClean="0"/>
              <a:t>Questionnaire items designed based on response categories</a:t>
            </a:r>
          </a:p>
        </p:txBody>
      </p:sp>
      <p:pic>
        <p:nvPicPr>
          <p:cNvPr id="614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019800" y="2286000"/>
            <a:ext cx="3124200" cy="2902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48679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14262</TotalTime>
  <Words>2292</Words>
  <Application>Microsoft Office PowerPoint</Application>
  <PresentationFormat>On-screen Show (4:3)</PresentationFormat>
  <Paragraphs>224</Paragraphs>
  <Slides>44</Slides>
  <Notes>0</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Seeking Genes Governing Anomalous Experience:  Correlational Mapping of  Community Survey Data James McClenon </vt:lpstr>
      <vt:lpstr>Seeking ESP genes</vt:lpstr>
      <vt:lpstr>Genetic Basis for ESP</vt:lpstr>
      <vt:lpstr>Gene Hunting Strategy (Pearlson and Folley, 2008) </vt:lpstr>
      <vt:lpstr>Research Plan</vt:lpstr>
      <vt:lpstr>Study of shamanic practitioners  (1982-1986: Okinawa, Thailand, Korea, Japan, Philippines, Sri Lanka, India, China, Taiwan; McClenon, 1994) </vt:lpstr>
      <vt:lpstr>PowerPoint Presentation</vt:lpstr>
      <vt:lpstr>PowerPoint Presentation</vt:lpstr>
      <vt:lpstr>North Carolina Folklore Research (1988-1996) Determining Experiential Forms</vt:lpstr>
      <vt:lpstr>Unusual experience questions (How often have you had the following experiences?)</vt:lpstr>
      <vt:lpstr>Mirowsky and Ross (1989)</vt:lpstr>
      <vt:lpstr>Social Causes of Psychological Distress Mirowsky and Ross (1989)</vt:lpstr>
      <vt:lpstr>Correlational mapping analysis</vt:lpstr>
      <vt:lpstr>Correlational map supports  (nebula: diagnostic categories overlap)</vt:lpstr>
      <vt:lpstr>Where will anomalous experiences be  located on this correlational map? Galaxy? Nebula? Spectrum? </vt:lpstr>
      <vt:lpstr>One never knows, does one?  (Fats Waller)</vt:lpstr>
      <vt:lpstr>Study Questionnaire </vt:lpstr>
      <vt:lpstr>Questionnaire Administration (2001-2007)</vt:lpstr>
      <vt:lpstr>Survey Results:  Unusual Experience Incidence % of respondents reporting</vt:lpstr>
      <vt:lpstr>Replication of Mirowsky and Ross symptom wheel (nebula) Where will unusual experiences be located on this map? </vt:lpstr>
      <vt:lpstr>Correlational Mapping:  Psychological symptoms and unusual experiences (Spectrum configuration)</vt:lpstr>
      <vt:lpstr>Schizophrenia symptoms, shamanic variables, unusual experiences (Spectrum configuration)</vt:lpstr>
      <vt:lpstr>Findings</vt:lpstr>
      <vt:lpstr>Correlational cluster analysis  (What is clustered with ESP?)</vt:lpstr>
      <vt:lpstr>  Alternate clusters: (1)waking ESP, apparitions, OBE (2) waking ESP, apparitions, OBE, apparitions, paranormal dreams, and “other”  Suggested phenotypic markers: waking ESP, apparitions, paranormal dreams, OBE (coincides with ritual healing theory) NOTE: ESP and PK are not clustered(“psi” is not a valid concept.) </vt:lpstr>
      <vt:lpstr>Variables predictive of psychological symptoms,  psychological symptoms, unusual experiences, shamanic variables</vt:lpstr>
      <vt:lpstr>Special Issues</vt:lpstr>
      <vt:lpstr>Polygenic Mutation Selection Theory</vt:lpstr>
      <vt:lpstr>Schematic view of consciousness: random mutation causes cascade of dysfunctions within later modules</vt:lpstr>
      <vt:lpstr>Polygenic mutation selection theory </vt:lpstr>
      <vt:lpstr>Sheep Theory  (caution: see McClenon, 2002)</vt:lpstr>
      <vt:lpstr>Ganzfeld and Eastern Traditions</vt:lpstr>
      <vt:lpstr>An extension of this paradigm</vt:lpstr>
      <vt:lpstr>Revised Ritual Healing Theory</vt:lpstr>
      <vt:lpstr>PowerPoint Presentation</vt:lpstr>
      <vt:lpstr>References</vt:lpstr>
      <vt:lpstr>References</vt:lpstr>
      <vt:lpstr>References</vt:lpstr>
      <vt:lpstr>Unusual Experience Questions</vt:lpstr>
      <vt:lpstr>Schizophrenia symptoms</vt:lpstr>
      <vt:lpstr>Phobia</vt:lpstr>
      <vt:lpstr>Transliminality</vt:lpstr>
      <vt:lpstr>Dissociative Experience Scale</vt:lpstr>
      <vt:lpstr>Boundary Questionnaire</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Correlational Mapping of Community Survey Data:</dc:title>
  <dc:creator>Jim</dc:creator>
  <cp:lastModifiedBy>Jim</cp:lastModifiedBy>
  <cp:revision>242</cp:revision>
  <cp:lastPrinted>2016-05-14T20:10:26Z</cp:lastPrinted>
  <dcterms:created xsi:type="dcterms:W3CDTF">2016-03-05T16:49:23Z</dcterms:created>
  <dcterms:modified xsi:type="dcterms:W3CDTF">2016-06-13T18:09:43Z</dcterms:modified>
</cp:coreProperties>
</file>