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46"/>
  </p:notesMasterIdLst>
  <p:sldIdLst>
    <p:sldId id="291" r:id="rId3"/>
    <p:sldId id="258" r:id="rId4"/>
    <p:sldId id="261" r:id="rId5"/>
    <p:sldId id="483" r:id="rId6"/>
    <p:sldId id="299" r:id="rId7"/>
    <p:sldId id="302" r:id="rId8"/>
    <p:sldId id="298" r:id="rId9"/>
    <p:sldId id="303" r:id="rId10"/>
    <p:sldId id="306" r:id="rId11"/>
    <p:sldId id="294" r:id="rId12"/>
    <p:sldId id="300" r:id="rId13"/>
    <p:sldId id="476" r:id="rId14"/>
    <p:sldId id="480" r:id="rId15"/>
    <p:sldId id="280" r:id="rId16"/>
    <p:sldId id="474" r:id="rId17"/>
    <p:sldId id="283" r:id="rId18"/>
    <p:sldId id="266" r:id="rId19"/>
    <p:sldId id="305" r:id="rId20"/>
    <p:sldId id="284" r:id="rId21"/>
    <p:sldId id="481" r:id="rId22"/>
    <p:sldId id="482" r:id="rId23"/>
    <p:sldId id="285" r:id="rId24"/>
    <p:sldId id="286" r:id="rId25"/>
    <p:sldId id="267" r:id="rId26"/>
    <p:sldId id="268" r:id="rId27"/>
    <p:sldId id="269" r:id="rId28"/>
    <p:sldId id="270" r:id="rId29"/>
    <p:sldId id="271" r:id="rId30"/>
    <p:sldId id="276" r:id="rId31"/>
    <p:sldId id="277" r:id="rId32"/>
    <p:sldId id="272" r:id="rId33"/>
    <p:sldId id="273" r:id="rId34"/>
    <p:sldId id="484" r:id="rId35"/>
    <p:sldId id="274" r:id="rId36"/>
    <p:sldId id="275" r:id="rId37"/>
    <p:sldId id="295" r:id="rId38"/>
    <p:sldId id="296" r:id="rId39"/>
    <p:sldId id="279" r:id="rId40"/>
    <p:sldId id="477" r:id="rId41"/>
    <p:sldId id="478" r:id="rId42"/>
    <p:sldId id="297" r:id="rId43"/>
    <p:sldId id="301" r:id="rId44"/>
    <p:sldId id="28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McClenon" userId="1f27c3c96186fa38" providerId="LiveId" clId="{C05D8B65-1B97-1A48-8FE2-A977B13C98A8}"/>
    <pc:docChg chg="modSld">
      <pc:chgData name="James McClenon" userId="1f27c3c96186fa38" providerId="LiveId" clId="{C05D8B65-1B97-1A48-8FE2-A977B13C98A8}" dt="2020-02-05T13:15:01.674" v="1" actId="1076"/>
      <pc:docMkLst>
        <pc:docMk/>
      </pc:docMkLst>
      <pc:sldChg chg="modSp">
        <pc:chgData name="James McClenon" userId="1f27c3c96186fa38" providerId="LiveId" clId="{C05D8B65-1B97-1A48-8FE2-A977B13C98A8}" dt="2020-02-05T13:15:01.674" v="1" actId="1076"/>
        <pc:sldMkLst>
          <pc:docMk/>
          <pc:sldMk cId="1834830554" sldId="291"/>
        </pc:sldMkLst>
        <pc:spChg chg="mod">
          <ac:chgData name="James McClenon" userId="1f27c3c96186fa38" providerId="LiveId" clId="{C05D8B65-1B97-1A48-8FE2-A977B13C98A8}" dt="2020-02-05T13:14:48.598" v="0" actId="1076"/>
          <ac:spMkLst>
            <pc:docMk/>
            <pc:sldMk cId="1834830554" sldId="291"/>
            <ac:spMk id="2" creationId="{A9D16320-B443-4E7F-A12E-F664595324D4}"/>
          </ac:spMkLst>
        </pc:spChg>
        <pc:spChg chg="mod">
          <ac:chgData name="James McClenon" userId="1f27c3c96186fa38" providerId="LiveId" clId="{C05D8B65-1B97-1A48-8FE2-A977B13C98A8}" dt="2020-02-05T13:15:01.674" v="1" actId="1076"/>
          <ac:spMkLst>
            <pc:docMk/>
            <pc:sldMk cId="1834830554" sldId="291"/>
            <ac:spMk id="12" creationId="{0D58B58B-DA8D-46CF-B4DC-6704C7CA710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39E3-8222-480C-9320-0346DD65B238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420C-8768-420F-9911-BF5BCEEA3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38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5A7A-7772-7142-9F0B-401EEE808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7E9E9-746A-F648-83A4-7361ABB7B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D633A-5F14-B643-BB67-030EAB62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39F4E-47A7-A64C-A304-195D3421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4B98-5095-3C4F-8C23-3D69B6E7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72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01E8-FAD7-3544-B494-F256DCA0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5892E1-2974-EF45-B4A1-E1457AC68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6E598-1C66-E04B-BE7D-A6C8E441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131C-55B4-D649-86C2-C8366BD75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66A80-5821-6249-B215-901D7FEE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9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27FE5-F023-A54A-BFD1-A3688632D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3463E-4F51-FC43-9AC1-302E94813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2356-715B-754A-8A4A-6E8810F3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367B6-9844-0149-AF67-3BBC0953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BD4B7-5C10-F942-9FE9-8906FF0F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2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5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9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7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77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54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3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4E83-B998-3540-8DBE-861C5983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AB644-05B4-5049-8AA9-6C44682AF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9DE5-D6DA-8945-8341-B29025ED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F1647-CD7F-454B-8472-637DAAB3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0C7C3-EAA7-794F-A6FB-01C9FD51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0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5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6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CE616-0C0F-6742-A8AA-42830345B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B6F06-5D8F-8D42-993F-ED98B76B8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466A3-AE41-2440-AE0F-17CED4C6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ED5CC-1B74-4B45-97E2-7BFF2974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2C409-3433-9E47-B1FB-B7371996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8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01859-A0CF-8F42-86BF-F1F644B84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AD7E9-C48E-4147-BC56-4CD418B0C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553CA-5D4D-9C4E-99B2-6E994B543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80678-2165-E243-B1E4-7084333C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4F493-CC45-E443-9769-B8680D771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8B205-0DEA-0441-AEDD-C2500E63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B051-959B-274F-8451-A0643091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DA2A8-E7A4-DE49-8EC5-FFEF08770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95886-6E84-2040-A5AB-8BF931C2A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11D180-ED9A-264D-B5EF-020397673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A7778-657A-FF42-9F90-792871495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08B08-746C-B94E-8EB2-CE0053EA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43C8A-C9D1-2D4D-88A2-020E9E0B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A993C9-90AD-8948-BE52-DC0619BDD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7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137C7-312A-9E48-A8A8-237389FD2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260FA-5EEC-9C41-8567-259A3D13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99486-8BE1-3349-9221-2B3A69A43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ED0A7-890F-3B4A-93EF-AC5FD75A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5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BEA93C-0718-324C-B47B-654AC2845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B43CA-5E8F-2F41-AF47-53FFE118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71250-FE81-4D4E-8968-CED5D03E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1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F325-BE23-6A47-A3D5-122F68174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B4EA-8B9C-BF4C-983D-6A7C8FE65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C8264-714F-4A49-B528-3E26F456C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2649E-2F60-704A-BDBC-24C39665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DA1F4-D670-484E-BA6E-5F17BFD8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EA343-0EAA-5A4E-8644-9D3139B7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AF778-C1EF-B449-98B8-643B57A6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043CBA-6EF6-664F-81B0-8260D6ED5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1B6AE-FA0B-CC4B-9888-E468A224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0241F-1B55-F843-B641-99F04816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9BA2F-47AE-5F4E-A40E-1C2706C0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55765-DE0C-504E-9CF8-4FF7BE43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C9E1F-8982-F345-A651-2021D47C7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2DF0B-36BA-DB4A-AE97-1D1126193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8BDC5-C42B-8F4D-966F-59DFB3BC3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7EBD4-E3EC-6342-A45B-79D7C9860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F3B0-F871-0C47-8EED-9F1DE5831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B7A7-16AC-F542-81C5-A8D62C571BE1}" type="datetimeFigureOut">
              <a:rPr lang="en-US" smtClean="0"/>
              <a:t>2/5/20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ADFC-3453-0B41-997B-920890308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6320-B443-4E7F-A12E-F66459532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04" y="4778318"/>
            <a:ext cx="10515600" cy="2476868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00B050"/>
                </a:solidFill>
                <a:latin typeface="Algerian" panose="04020705040A02060702" pitchFamily="82" charset="0"/>
              </a:rPr>
            </a:b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Inside SORRAT:</a:t>
            </a:r>
            <a:br>
              <a:rPr lang="en-US" dirty="0">
                <a:solidFill>
                  <a:srgbClr val="00B050"/>
                </a:solidFill>
                <a:latin typeface="Algerian" panose="04020705040A02060702" pitchFamily="82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stellar" panose="020A0402060406010301" pitchFamily="18" charset="0"/>
                <a:cs typeface="Aparajita" panose="020B0502040204020203" pitchFamily="18" charset="0"/>
              </a:rPr>
              <a:t>The True Story of America’s Most Active </a:t>
            </a:r>
            <a:br>
              <a:rPr lang="en-US" sz="3600" b="1" dirty="0">
                <a:solidFill>
                  <a:srgbClr val="FF0000"/>
                </a:solidFill>
                <a:latin typeface="Castellar" panose="020A0402060406010301" pitchFamily="18" charset="0"/>
                <a:cs typeface="Aparajita" panose="020B0502040204020203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Castellar" panose="020A0402060406010301" pitchFamily="18" charset="0"/>
                <a:cs typeface="Aparajita" panose="020B0502040204020203" pitchFamily="18" charset="0"/>
              </a:rPr>
              <a:t>Physical Mediumship Group, 1961-2015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mage result for sorrat levitating table">
            <a:extLst>
              <a:ext uri="{FF2B5EF4-FFF2-40B4-BE49-F238E27FC236}">
                <a16:creationId xmlns:a16="http://schemas.microsoft.com/office/drawing/2014/main" id="{2EFF6B52-66E1-432E-87C8-C0E6EB3115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579" y="2618912"/>
            <a:ext cx="3974841" cy="33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5D80E-C30A-44B4-9FE1-802153A6A559}"/>
              </a:ext>
            </a:extLst>
          </p:cNvPr>
          <p:cNvSpPr txBox="1"/>
          <p:nvPr/>
        </p:nvSpPr>
        <p:spPr>
          <a:xfrm>
            <a:off x="683581" y="2618913"/>
            <a:ext cx="2920753" cy="2840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C:\Users\Jim\AppData\Local\Microsoft\Windows\INetCache\Content.Word\image23.jpg">
            <a:extLst>
              <a:ext uri="{FF2B5EF4-FFF2-40B4-BE49-F238E27FC236}">
                <a16:creationId xmlns:a16="http://schemas.microsoft.com/office/drawing/2014/main" id="{B921A942-649E-493E-82B5-2D58CD56C8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" y="2725445"/>
            <a:ext cx="3886200" cy="295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Jim\AppData\Local\Microsoft\Windows\INetCache\Content.Word\image34.jpg">
            <a:extLst>
              <a:ext uri="{FF2B5EF4-FFF2-40B4-BE49-F238E27FC236}">
                <a16:creationId xmlns:a16="http://schemas.microsoft.com/office/drawing/2014/main" id="{F77ADD2C-DA58-41DE-A1C5-BFF45C7E5D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98" y="2725445"/>
            <a:ext cx="3750982" cy="28249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58B58B-DA8D-46CF-B4DC-6704C7CA710D}"/>
              </a:ext>
            </a:extLst>
          </p:cNvPr>
          <p:cNvSpPr txBox="1"/>
          <p:nvPr/>
        </p:nvSpPr>
        <p:spPr>
          <a:xfrm>
            <a:off x="1092853" y="7158697"/>
            <a:ext cx="843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Dr. Jim McClenon</a:t>
            </a:r>
          </a:p>
        </p:txBody>
      </p:sp>
    </p:spTree>
    <p:extLst>
      <p:ext uri="{BB962C8B-B14F-4D97-AF65-F5344CB8AC3E}">
        <p14:creationId xmlns:p14="http://schemas.microsoft.com/office/powerpoint/2010/main" val="1834830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054AD-9C7A-4387-AF81-CD5D3CE9A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01" y="257454"/>
            <a:ext cx="5576616" cy="8433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Early SORRAT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E0164-93A9-4AEE-8010-49C0AB390F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16241"/>
            <a:ext cx="6254971" cy="56417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1961 – After three months, the group experienced rapping sounds and anomalous table movements.</a:t>
            </a:r>
          </a:p>
          <a:p>
            <a:r>
              <a:rPr lang="en-US" sz="2400" dirty="0"/>
              <a:t>Phenomena became extremely robust: rapped messages, levitations, poltergeist effects, anomalous lights, earthquake effects.</a:t>
            </a:r>
          </a:p>
          <a:p>
            <a:r>
              <a:rPr lang="en-US" sz="2400" dirty="0"/>
              <a:t>John Thomas Richards (Tom) was assigned the role of note taker.</a:t>
            </a:r>
          </a:p>
          <a:p>
            <a:r>
              <a:rPr lang="en-US" sz="2400" dirty="0"/>
              <a:t>SORRAT experienced intense stigma and was reorganized in 1965. Robust phenomena continued.</a:t>
            </a:r>
          </a:p>
          <a:p>
            <a:r>
              <a:rPr lang="en-US" sz="2400" dirty="0"/>
              <a:t>1967 – Dr. J. B. Rhine suggested sealed box experiments</a:t>
            </a:r>
          </a:p>
          <a:p>
            <a:r>
              <a:rPr lang="en-US" sz="2400" dirty="0"/>
              <a:t>Early sealed box experiments were successful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ttp://2.bp.blogspot.com/_fwmEDD63ntc/SMTmXY8yrtI/AAAAAAAABB8/gx-TVvLXQGI/s1600/Sorrat-Group.jpg">
            <a:extLst>
              <a:ext uri="{FF2B5EF4-FFF2-40B4-BE49-F238E27FC236}">
                <a16:creationId xmlns:a16="http://schemas.microsoft.com/office/drawing/2014/main" id="{9BBAEBD0-5CEE-4025-AA4C-18E33D0B6B3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6" b="2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5D0171-B2A5-48D9-8E80-0C2426F9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John Thomas Richards </a:t>
            </a:r>
            <a:b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(1937-2015)</a:t>
            </a:r>
          </a:p>
        </p:txBody>
      </p:sp>
      <p:pic>
        <p:nvPicPr>
          <p:cNvPr id="4098" name="Picture 2" descr="Image result for John thomas richards">
            <a:extLst>
              <a:ext uri="{FF2B5EF4-FFF2-40B4-BE49-F238E27FC236}">
                <a16:creationId xmlns:a16="http://schemas.microsoft.com/office/drawing/2014/main" id="{74CF0558-71F5-4702-B6E0-A67EB0599E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" y="665891"/>
            <a:ext cx="3425957" cy="55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0590B-52BA-46F4-9518-96ACA55FD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515" y="2055813"/>
            <a:ext cx="7161017" cy="45314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Tom Richards received his Ph. D. in English literature and became a professor</a:t>
            </a:r>
          </a:p>
          <a:p>
            <a:r>
              <a:rPr lang="en-US" dirty="0"/>
              <a:t>John Neihardt died in 1973.</a:t>
            </a:r>
          </a:p>
          <a:p>
            <a:r>
              <a:rPr lang="en-US" dirty="0"/>
              <a:t>Richards and other SORRATs continued to conduct experimental sessions. </a:t>
            </a:r>
          </a:p>
          <a:p>
            <a:r>
              <a:rPr lang="en-US" dirty="0"/>
              <a:t>Richards’ notes describe over 800 sessions in Columbia, Cape Girardeau, Centralia, and Rolla.</a:t>
            </a:r>
          </a:p>
          <a:p>
            <a:r>
              <a:rPr lang="en-US" dirty="0"/>
              <a:t>The notes indicate that over 300 participants experienced extremely robust phenomena.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8646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7C27-CD5E-4F35-8178-784C2DD3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Tom and Elaine Richards</a:t>
            </a:r>
          </a:p>
        </p:txBody>
      </p:sp>
      <p:pic>
        <p:nvPicPr>
          <p:cNvPr id="4" name="Content Placeholder 5" descr="C:\Users\Jim\AppData\Local\Microsoft\Windows\INetCache\Content.Word\image16.jpg">
            <a:extLst>
              <a:ext uri="{FF2B5EF4-FFF2-40B4-BE49-F238E27FC236}">
                <a16:creationId xmlns:a16="http://schemas.microsoft.com/office/drawing/2014/main" id="{7332E5A2-A71F-4A93-A6FE-196830C3A54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-3" b="-3"/>
          <a:stretch/>
        </p:blipFill>
        <p:spPr bwMode="auto">
          <a:xfrm>
            <a:off x="2343705" y="1509205"/>
            <a:ext cx="7572652" cy="4909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057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B408C-9A6B-4179-A760-BD68E5F1F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373081"/>
            <a:ext cx="6387102" cy="10078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Experiment notes listed: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BBD35BA-2AC1-4BFD-96F7-7D1EDCF50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542" y="1670181"/>
            <a:ext cx="6382657" cy="48147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/>
            <a:r>
              <a:rPr lang="en-US" sz="2400" dirty="0"/>
              <a:t>Experiment objective, location, date, time experiment began, time experiment ended</a:t>
            </a:r>
          </a:p>
          <a:p>
            <a:pPr marL="0"/>
            <a:r>
              <a:rPr lang="en-US" sz="2400" dirty="0"/>
              <a:t>Names of participants and names of those who went into trance</a:t>
            </a:r>
          </a:p>
          <a:p>
            <a:pPr marL="0"/>
            <a:r>
              <a:rPr lang="en-US" sz="2400" dirty="0"/>
              <a:t>Phenomena experienced</a:t>
            </a:r>
          </a:p>
          <a:p>
            <a:pPr marL="0"/>
            <a:r>
              <a:rPr lang="en-US" sz="2400" dirty="0"/>
              <a:t>Positions of witnesses, furniture, flight path of levitating objects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Attempts at photography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Reaction of objects to photographic flash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Reactions of participants (physical/emotional)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Spirit messages</a:t>
            </a:r>
          </a:p>
          <a:p>
            <a:pPr marL="0"/>
            <a:r>
              <a:rPr lang="en-US" sz="2400" dirty="0">
                <a:solidFill>
                  <a:srgbClr val="FFFFFF"/>
                </a:solidFill>
              </a:rPr>
              <a:t>Evaluation of experiment</a:t>
            </a:r>
          </a:p>
          <a:p>
            <a:pPr marL="0"/>
            <a:endParaRPr lang="en-US" sz="1800" dirty="0"/>
          </a:p>
          <a:p>
            <a:endParaRPr lang="en-US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878BEDB-F213-4391-92D7-31F85140A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4" r="-2" b="1400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3216B1-412D-496F-8BDF-2B02EC31F4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r="4" b="4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505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F91F-3C41-7C48-A929-2B18B2E14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E47180-5C99-1F4F-8F02-7D54E0429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10" y="365125"/>
            <a:ext cx="11671904" cy="637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76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376E9-020C-4CE7-9DE9-9626240EC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222" y="742951"/>
            <a:ext cx="3501193" cy="1028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Participants</a:t>
            </a:r>
          </a:p>
        </p:txBody>
      </p:sp>
      <p:pic>
        <p:nvPicPr>
          <p:cNvPr id="7" name="Picture 2" descr="Image result for john thomas richards">
            <a:extLst>
              <a:ext uri="{FF2B5EF4-FFF2-40B4-BE49-F238E27FC236}">
                <a16:creationId xmlns:a16="http://schemas.microsoft.com/office/drawing/2014/main" id="{134E0DFA-6BAE-D742-8F2D-4F0FEDE4B5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r="1" b="13381"/>
          <a:stretch/>
        </p:blipFill>
        <p:spPr bwMode="auto">
          <a:xfrm>
            <a:off x="4193341" y="2661260"/>
            <a:ext cx="209169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 descr="C:\Users\Jim\AppData\Local\Microsoft\Windows\INetCache\Content.Word\image24.jpg">
            <a:extLst>
              <a:ext uri="{FF2B5EF4-FFF2-40B4-BE49-F238E27FC236}">
                <a16:creationId xmlns:a16="http://schemas.microsoft.com/office/drawing/2014/main" id="{D18254B1-65B8-41EF-91E1-12EF25443EF4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3885"/>
          <a:stretch/>
        </p:blipFill>
        <p:spPr bwMode="auto">
          <a:xfrm>
            <a:off x="1524021" y="10"/>
            <a:ext cx="2975959" cy="338327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noFill/>
        </p:spPr>
      </p:pic>
      <p:pic>
        <p:nvPicPr>
          <p:cNvPr id="22" name="Content Placeholder 8" descr="C:\Users\Jim\AppData\Local\Microsoft\Windows\INetCache\Content.Word\image12.jpg">
            <a:extLst>
              <a:ext uri="{FF2B5EF4-FFF2-40B4-BE49-F238E27FC236}">
                <a16:creationId xmlns:a16="http://schemas.microsoft.com/office/drawing/2014/main" id="{36A1496E-A0DA-4932-83C4-DD3E0B4ECEAE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" r="1" b="14450"/>
          <a:stretch/>
        </p:blipFill>
        <p:spPr bwMode="auto">
          <a:xfrm>
            <a:off x="1524021" y="3474721"/>
            <a:ext cx="2366304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noFill/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47BF78-C226-4E3F-B625-7373C990FE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29222" y="2085975"/>
            <a:ext cx="4853178" cy="4467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</a:pPr>
            <a:r>
              <a:rPr lang="en-US" sz="2400" dirty="0"/>
              <a:t>Tom Richards, Steve Calvin, John Hunt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Richards’ notes indicate that 329 people took part in levitation experiments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36 took part in 12 or more sessions</a:t>
            </a:r>
          </a:p>
          <a:p>
            <a:pPr indent="-228600">
              <a:lnSpc>
                <a:spcPct val="90000"/>
              </a:lnSpc>
            </a:pPr>
            <a:r>
              <a:rPr lang="en-US" sz="2400" dirty="0"/>
              <a:t>8 took part in 48 or more sessions (Tom, Elaine, Ivan, Joe, Alice, Ann, Vern, Maria)</a:t>
            </a:r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06377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F2DB-1609-0E4E-A558-C76D940C6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C56C81-D4C9-CB47-BA7C-227D42E8F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67" y="0"/>
            <a:ext cx="11980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37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65F0-73EA-6541-98CB-55D4A5ACD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284EBD-0789-1F47-9516-047CBB214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47" y="0"/>
            <a:ext cx="11853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68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0801C98-0C93-4E4E-9B47-7D9A0AA85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61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47658-5B84-D346-9589-A14B6D97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9EE4E3-5B46-D043-AE3D-D539BE9A7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500" y="365125"/>
            <a:ext cx="11581190" cy="6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5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DE37-0DE3-A547-9235-ECAD01CB4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71" y="298580"/>
            <a:ext cx="7401298" cy="1539741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Anomalous Experience Forms: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(international surveys)</a:t>
            </a:r>
          </a:p>
        </p:txBody>
      </p:sp>
      <p:pic>
        <p:nvPicPr>
          <p:cNvPr id="1026" name="Picture 2" descr="https://images-na.ssl-images-amazon.com/images/I/415EIYEA-ZL._SX329_BO1,204,203,200_.jpg">
            <a:extLst>
              <a:ext uri="{FF2B5EF4-FFF2-40B4-BE49-F238E27FC236}">
                <a16:creationId xmlns:a16="http://schemas.microsoft.com/office/drawing/2014/main" id="{0066BF6C-C6FD-4C31-98DC-16973F9F4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" r="2" b="2"/>
          <a:stretch/>
        </p:blipFill>
        <p:spPr bwMode="auto">
          <a:xfrm>
            <a:off x="0" y="13997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9A9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11F52-0C34-EE44-A11D-6A6C8F8AA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46056"/>
            <a:ext cx="6586489" cy="452760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Apparitions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Paranormal dreams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Waking extrasensory perceptions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Psychokinesis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Out-of-body experience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Near-death experience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Sleep paralysis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Synchronicity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Spiritual healing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These experiences generate beliefs in spirits, souls, life after death, and magical abilities – the basis for shamanism.</a:t>
            </a:r>
          </a:p>
        </p:txBody>
      </p:sp>
    </p:spTree>
    <p:extLst>
      <p:ext uri="{BB962C8B-B14F-4D97-AF65-F5344CB8AC3E}">
        <p14:creationId xmlns:p14="http://schemas.microsoft.com/office/powerpoint/2010/main" val="1226440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96226-35F9-F849-B65C-BF0D69830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14" r="17215" b="1"/>
          <a:stretch/>
        </p:blipFill>
        <p:spPr>
          <a:xfrm>
            <a:off x="3409941" y="643467"/>
            <a:ext cx="5372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9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Jim\AppData\Local\Microsoft\Windows\INetCache\Content.Word\image34.jpg">
            <a:extLst>
              <a:ext uri="{FF2B5EF4-FFF2-40B4-BE49-F238E27FC236}">
                <a16:creationId xmlns:a16="http://schemas.microsoft.com/office/drawing/2014/main" id="{3AE55E51-4FC6-44C6-9CAF-2233D795B1C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9" b="491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390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6A2F-F317-464F-812B-CF7A50EC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2D924C-429B-374F-A822-F608A761A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42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40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252C0-4DC5-6147-8278-F961F960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0C5F14-1D2F-764D-B9B2-2ACAEDE15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3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FE6F-D277-2546-90B3-36915F57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835910-E32C-4744-93B1-DA9487115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59" y="365125"/>
            <a:ext cx="11641667" cy="66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2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EABF0-0310-1E4E-BA07-873DF3932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EEE448-1ACD-D042-A0ED-55945CDD3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12976"/>
            <a:ext cx="12080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94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EEAC-6064-754F-9702-FE616215C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3F04FB-11A4-EA45-AC68-B2267626B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16416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60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EFBE-63FA-4C49-8A48-18A54D762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45140D-3E97-E448-9CC8-21F7346C6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29" y="241904"/>
            <a:ext cx="11641666" cy="66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6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4802-EBAF-264A-A41F-ADE007AC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1EE33A-89AA-404C-AEAB-6FD0FF51F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333" y="211666"/>
            <a:ext cx="11581191" cy="66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08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15E5C-E085-BD40-9E95-D5D18B3A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D2BBA4-3AB9-1149-8B33-62848D9AB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4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C1B3-EC4B-4148-B4B6-31D335AF1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90" y="606491"/>
            <a:ext cx="6172782" cy="1800808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Algerian" panose="04020705040A02060702" pitchFamily="82" charset="0"/>
              </a:rPr>
              <a:t>Group anomalous experiences: </a:t>
            </a:r>
            <a:br>
              <a:rPr lang="en-US" sz="3700" dirty="0">
                <a:solidFill>
                  <a:srgbClr val="FF0000"/>
                </a:solidFill>
                <a:latin typeface="Algerian" panose="04020705040A02060702" pitchFamily="82" charset="0"/>
              </a:rPr>
            </a:br>
            <a:endParaRPr lang="en-US" sz="3100" dirty="0">
              <a:solidFill>
                <a:srgbClr val="00B0F0"/>
              </a:solidFill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56C8E-E364-5A40-B4DA-519449AB6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27" y="2556769"/>
            <a:ext cx="5129852" cy="4161271"/>
          </a:xfrm>
        </p:spPr>
        <p:txBody>
          <a:bodyPr anchor="t">
            <a:normAutofit/>
          </a:bodyPr>
          <a:lstStyle/>
          <a:p>
            <a:r>
              <a:rPr lang="en-US" dirty="0"/>
              <a:t>Hauntings/poltergeists</a:t>
            </a:r>
          </a:p>
          <a:p>
            <a:r>
              <a:rPr lang="en-US" dirty="0"/>
              <a:t>Pilgrimage sites</a:t>
            </a:r>
          </a:p>
          <a:p>
            <a:r>
              <a:rPr lang="en-US" dirty="0"/>
              <a:t>Ritual performances:</a:t>
            </a:r>
          </a:p>
          <a:p>
            <a:pPr marL="0" indent="0">
              <a:buNone/>
            </a:pPr>
            <a:r>
              <a:rPr lang="en-US" dirty="0"/>
              <a:t>   *</a:t>
            </a:r>
            <a:r>
              <a:rPr lang="en-US" dirty="0">
                <a:solidFill>
                  <a:srgbClr val="FF0000"/>
                </a:solidFill>
              </a:rPr>
              <a:t>Shamanism</a:t>
            </a:r>
          </a:p>
          <a:p>
            <a:pPr marL="0" indent="0">
              <a:buNone/>
            </a:pPr>
            <a:r>
              <a:rPr lang="en-US" dirty="0"/>
              <a:t>   *</a:t>
            </a:r>
            <a:r>
              <a:rPr lang="en-US" dirty="0" err="1"/>
              <a:t>Ouiji</a:t>
            </a:r>
            <a:r>
              <a:rPr lang="en-US" dirty="0"/>
              <a:t> board experiences</a:t>
            </a:r>
          </a:p>
          <a:p>
            <a:pPr marL="0" indent="0">
              <a:buNone/>
            </a:pPr>
            <a:r>
              <a:rPr lang="en-US" dirty="0"/>
              <a:t>   *</a:t>
            </a:r>
            <a:r>
              <a:rPr lang="en-US" dirty="0">
                <a:solidFill>
                  <a:srgbClr val="FF0000"/>
                </a:solidFill>
              </a:rPr>
              <a:t>Spiritualist groups</a:t>
            </a:r>
          </a:p>
          <a:p>
            <a:pPr marL="0" indent="0">
              <a:buNone/>
            </a:pPr>
            <a:r>
              <a:rPr lang="en-US" dirty="0"/>
              <a:t>   *Occult practitioners (fortune                  tellers, psychics, etc.)</a:t>
            </a:r>
          </a:p>
          <a:p>
            <a:endParaRPr lang="en-US" sz="1800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Image result for shamanism">
            <a:extLst>
              <a:ext uri="{FF2B5EF4-FFF2-40B4-BE49-F238E27FC236}">
                <a16:creationId xmlns:a16="http://schemas.microsoft.com/office/drawing/2014/main" id="{54469BAD-76F9-46A6-A478-EE68A86E5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004"/>
          <a:stretch/>
        </p:blipFill>
        <p:spPr bwMode="auto">
          <a:xfrm>
            <a:off x="6019218" y="10"/>
            <a:ext cx="6172782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20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4951-6137-2D4F-AF60-0186525B1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895F8F-8BDF-D34E-8AFC-E8A54B5B5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47" y="365124"/>
            <a:ext cx="1199545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4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6ABC3-5E5B-EE40-A8E3-0F45647A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819AE4-37CF-E141-AA47-CF4FD0F5E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738" y="0"/>
            <a:ext cx="11233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86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05C5-8D1B-DE4C-9C4B-0DA7A3FF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722FAE0-1448-5845-B53A-31150124B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20952"/>
            <a:ext cx="10445318" cy="686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0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8C21C-A0A2-4D6B-AFDE-224706046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dirty="0"/>
              <a:t>SORRAT 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E62D2-5735-49CB-AE28-FA731AE7A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9600" dirty="0"/>
          </a:p>
          <a:p>
            <a:pPr algn="ctr"/>
            <a:r>
              <a:rPr lang="en-US" sz="9600" dirty="0"/>
              <a:t>Insert Video Here</a:t>
            </a:r>
          </a:p>
        </p:txBody>
      </p:sp>
    </p:spTree>
    <p:extLst>
      <p:ext uri="{BB962C8B-B14F-4D97-AF65-F5344CB8AC3E}">
        <p14:creationId xmlns:p14="http://schemas.microsoft.com/office/powerpoint/2010/main" val="2079430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26448-AAFF-0E4A-AFE2-D2165ED9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F17F8-E5BD-3F41-B7C8-C7B5E73AE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66310"/>
            <a:ext cx="7735712" cy="6010653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6EDB9468-4C78-A147-A706-0827B5202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8710"/>
            <a:ext cx="12192000" cy="65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22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EA82E-BC79-C54D-B194-438C88AA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09B766-0168-9F48-B745-51B9DA0FE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48" y="365124"/>
            <a:ext cx="1170214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77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EAB18-D22E-46F1-85E5-9A0A50367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275208"/>
            <a:ext cx="5277333" cy="10741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Sociological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7011B-D539-4658-94EF-03EF9A325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3" y="1784411"/>
            <a:ext cx="5272888" cy="50735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1981 – McClenon began his investigation - </a:t>
            </a:r>
            <a:r>
              <a:rPr lang="en-US" sz="2400" dirty="0">
                <a:solidFill>
                  <a:srgbClr val="FFC000"/>
                </a:solidFill>
              </a:rPr>
              <a:t>Visits: 1981, 1982, 1983, 1986, 1988, 1992, 1996, 2001, 2002, 2004, 2017.</a:t>
            </a:r>
            <a:endParaRPr lang="en-US" sz="2400" dirty="0"/>
          </a:p>
          <a:p>
            <a:r>
              <a:rPr lang="en-US" sz="2400" dirty="0"/>
              <a:t>1983 – failure to replicate by McDonnell Laboratory for Psychical Research</a:t>
            </a:r>
          </a:p>
          <a:p>
            <a:r>
              <a:rPr lang="en-US" sz="2400" dirty="0"/>
              <a:t>1983 – Foundation for Research on the Nature of Man (Rhine Research Center) experimental failure</a:t>
            </a:r>
          </a:p>
          <a:p>
            <a:r>
              <a:rPr lang="en-US" sz="2400" dirty="0"/>
              <a:t>Accusations of fraud</a:t>
            </a:r>
          </a:p>
          <a:p>
            <a:r>
              <a:rPr lang="en-US" sz="2400" dirty="0"/>
              <a:t>1986 -1996 – Phenomena declined; letter writing continued.</a:t>
            </a:r>
          </a:p>
        </p:txBody>
      </p:sp>
      <p:sp>
        <p:nvSpPr>
          <p:cNvPr id="71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Image result for trickster anthropology">
            <a:extLst>
              <a:ext uri="{FF2B5EF4-FFF2-40B4-BE49-F238E27FC236}">
                <a16:creationId xmlns:a16="http://schemas.microsoft.com/office/drawing/2014/main" id="{91098A97-A489-4D48-A83B-645A637B5F8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r="-2" b="1766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29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6E64-A978-4EFA-9E58-A9189CAEA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479395"/>
            <a:ext cx="5006336" cy="11718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Later Chronology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01E53-FB65-41F8-BC59-89BED6F24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766" y="1961965"/>
            <a:ext cx="5006336" cy="498925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C000"/>
                </a:solidFill>
              </a:rPr>
              <a:t>Although levitation frequency declined, spirit letter writing continued.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1996-2006 - Ivan Richards and his friends participated</a:t>
            </a:r>
          </a:p>
          <a:p>
            <a:r>
              <a:rPr lang="en-US" sz="2400" dirty="0">
                <a:solidFill>
                  <a:srgbClr val="FFC000"/>
                </a:solidFill>
              </a:rPr>
              <a:t>1997 – 2001 – many successful levitations, sealed box experiments</a:t>
            </a:r>
          </a:p>
          <a:p>
            <a:r>
              <a:rPr lang="en-US" sz="2400" dirty="0">
                <a:solidFill>
                  <a:srgbClr val="FFC000"/>
                </a:solidFill>
              </a:rPr>
              <a:t>2015 – Tom Richards died</a:t>
            </a:r>
          </a:p>
          <a:p>
            <a:r>
              <a:rPr lang="en-US" sz="2400" dirty="0">
                <a:solidFill>
                  <a:srgbClr val="FFC000"/>
                </a:solidFill>
              </a:rPr>
              <a:t>2017 – Ivan Richards died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https://images-na.ssl-images-amazon.com/images/I/51I7ZaAFA6L._SX331_BO1,204,203,200_.jpg">
            <a:extLst>
              <a:ext uri="{FF2B5EF4-FFF2-40B4-BE49-F238E27FC236}">
                <a16:creationId xmlns:a16="http://schemas.microsoft.com/office/drawing/2014/main" id="{8E49E801-4D0B-4295-9E24-665CB9BC1CA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r="-2" b="22683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20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177DC-9FFF-594C-8C48-24EE00E8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B2F979-2239-FC4C-B167-31002A89A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194404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27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C5166-4DFF-4460-B245-2CAE73C7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Fish Harp Instructions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AB66AE9-175A-450A-B5C3-CE469EBEE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922" y="492573"/>
            <a:ext cx="5103845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6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kitchen&#10;&#10;Description automatically generated">
            <a:extLst>
              <a:ext uri="{FF2B5EF4-FFF2-40B4-BE49-F238E27FC236}">
                <a16:creationId xmlns:a16="http://schemas.microsoft.com/office/drawing/2014/main" id="{13E892EE-93D9-426D-AF5C-40BE03DB1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" b="141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6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4435cd408b&amp;attid=0.1.1&amp;permmsgid=msg-f:1638972018699653592&amp;th=16becc5e0b65d1d8&amp;view=fimg&amp;sz=s0-l75-ft&amp;attbid=ANGjdJ8WeJKpSIuBIWfOCeeY2gfMgfnvwrKlcSFlehXePCREwXb5xaGaKLyg-hLf2Y8cHJiCzjs-gWUv71IjLuljklEVeFeS1uiPPiz3z-HBBrlUXjHBj3-jCCYe1WQ&amp;disp=emb">
            <a:extLst>
              <a:ext uri="{FF2B5EF4-FFF2-40B4-BE49-F238E27FC236}">
                <a16:creationId xmlns:a16="http://schemas.microsoft.com/office/drawing/2014/main" id="{B51AEA15-57DC-4A95-9E34-CB972D03C4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33F10E7-18E7-437C-898A-6F4DF58C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37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2C3-7F8B-47AF-ACDF-96442DE3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04" y="629266"/>
            <a:ext cx="781905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dirty="0">
                <a:solidFill>
                  <a:srgbClr val="FF0000"/>
                </a:solidFill>
                <a:latin typeface="Algerian" panose="04020705040A02060702" pitchFamily="82" charset="0"/>
              </a:rPr>
              <a:t>Future Research Project: An Invitation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12428-3468-4AE0-B551-943A7E4DF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7160792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Research plan: weekly on-line meetings</a:t>
            </a:r>
          </a:p>
          <a:p>
            <a:r>
              <a:rPr lang="en-US" sz="4000" dirty="0"/>
              <a:t>40-minute sessions</a:t>
            </a:r>
          </a:p>
          <a:p>
            <a:r>
              <a:rPr lang="en-US" sz="4000" dirty="0"/>
              <a:t>Goal: develop sufficient rapport  to experience phenomena</a:t>
            </a:r>
          </a:p>
        </p:txBody>
      </p:sp>
      <p:pic>
        <p:nvPicPr>
          <p:cNvPr id="8194" name="Picture 2" descr="Image result for entity letters">
            <a:extLst>
              <a:ext uri="{FF2B5EF4-FFF2-40B4-BE49-F238E27FC236}">
                <a16:creationId xmlns:a16="http://schemas.microsoft.com/office/drawing/2014/main" id="{01B5CEB4-D940-42A1-9669-789C90483E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91" b="3"/>
          <a:stretch/>
        </p:blipFill>
        <p:spPr bwMode="auto">
          <a:xfrm>
            <a:off x="7537142" y="1509204"/>
            <a:ext cx="4654858" cy="45098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0186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zoom meeting">
            <a:extLst>
              <a:ext uri="{FF2B5EF4-FFF2-40B4-BE49-F238E27FC236}">
                <a16:creationId xmlns:a16="http://schemas.microsoft.com/office/drawing/2014/main" id="{C0B7D1E8-8FD6-417F-8F2A-013233AAB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2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4BABE-9319-BC48-9BF6-29724E14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939" y="642989"/>
            <a:ext cx="3499199" cy="5242246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60F8B0-CB29-6C4A-8D89-53A4F4BB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000652"/>
            <a:ext cx="5974702" cy="18820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beinghere@gmail.com</a:t>
            </a:r>
          </a:p>
        </p:txBody>
      </p:sp>
    </p:spTree>
    <p:extLst>
      <p:ext uri="{BB962C8B-B14F-4D97-AF65-F5344CB8AC3E}">
        <p14:creationId xmlns:p14="http://schemas.microsoft.com/office/powerpoint/2010/main" val="259184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B36CF-75C2-4A7B-852C-A6419352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58" y="933060"/>
            <a:ext cx="5879259" cy="15022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lgerian" panose="04020705040A02060702" pitchFamily="82" charset="0"/>
              </a:rPr>
              <a:t>Spiritualist Table Tipping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24C4D-8176-4F27-8167-CD3061D7D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3" y="2219417"/>
            <a:ext cx="5006336" cy="43145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Spiritualist Movement (1850s-1920s)</a:t>
            </a:r>
          </a:p>
          <a:p>
            <a:r>
              <a:rPr lang="en-US" dirty="0"/>
              <a:t>Participants sat around a table, placed their hands on it, and eventually experienced rapping sounds and paranormal table movements.</a:t>
            </a:r>
          </a:p>
          <a:p>
            <a:r>
              <a:rPr lang="en-US" dirty="0">
                <a:solidFill>
                  <a:srgbClr val="FFFF00"/>
                </a:solidFill>
              </a:rPr>
              <a:t>Theory: spirits caused the phenomena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public domain image">
            <a:extLst>
              <a:ext uri="{FF2B5EF4-FFF2-40B4-BE49-F238E27FC236}">
                <a16:creationId xmlns:a16="http://schemas.microsoft.com/office/drawing/2014/main" id="{653DF9A8-98D9-4409-A384-1F586B8744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 r="1" b="1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4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15272B-B16C-4251-A007-13402E3A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Spiritualist Fraud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E800A485-8FE4-4A38-B15C-D5F67758A6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r="12070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9/9d/Joseph_Dunninger_table_trick.png">
            <a:extLst>
              <a:ext uri="{FF2B5EF4-FFF2-40B4-BE49-F238E27FC236}">
                <a16:creationId xmlns:a16="http://schemas.microsoft.com/office/drawing/2014/main" id="{FAB745C7-AEB3-42A3-AC27-8561F7B67E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 r="2" b="11120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72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84B23-C933-4804-A847-484BD980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8" y="643467"/>
            <a:ext cx="4172505" cy="1597315"/>
          </a:xfrm>
          <a:noFill/>
          <a:ln w="19050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Kenneth </a:t>
            </a:r>
            <a:r>
              <a:rPr lang="en-US" sz="3600" kern="120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Batcheldor</a:t>
            </a:r>
            <a:r>
              <a:rPr lang="en-US" sz="36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(1921-1988)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BEE11-7F46-49B2-B4A9-CF6534587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884249"/>
            <a:ext cx="4654296" cy="450525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Fear of psi and ownership resistance (fear of being the source) thwart PK.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Artifacts overcome fear.</a:t>
            </a:r>
          </a:p>
          <a:p>
            <a:r>
              <a:rPr lang="en-US" sz="2400" dirty="0">
                <a:solidFill>
                  <a:srgbClr val="00B050"/>
                </a:solidFill>
              </a:rPr>
              <a:t>Exposure to phenomena reduces fear if the person does not feel responsible.</a:t>
            </a:r>
          </a:p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Resulting belief allows authentic PK.</a:t>
            </a:r>
          </a:p>
        </p:txBody>
      </p:sp>
      <p:pic>
        <p:nvPicPr>
          <p:cNvPr id="2050" name="Picture 2" descr="Image result for kenneth batcheldor">
            <a:extLst>
              <a:ext uri="{FF2B5EF4-FFF2-40B4-BE49-F238E27FC236}">
                <a16:creationId xmlns:a16="http://schemas.microsoft.com/office/drawing/2014/main" id="{6C8586DA-90BA-4036-8E3E-08C6ADFE17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1581" y="718457"/>
            <a:ext cx="6528663" cy="542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4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54D66-0348-4C74-90A7-EAFE98D4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1"/>
            <a:ext cx="4062643" cy="648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Philip Experiment (1973)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DF89F-1D26-401C-84A4-914291B38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44" y="719092"/>
            <a:ext cx="4520739" cy="45542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/>
              <a:t>The Toronto Society for Psychical Research devised a fictional entity, Philip. Philip was a mid-1600s, aristocratic Englishman whose wife discovered his love affair with a gypsy girl. The wife accused the girl of witchcraft and </a:t>
            </a:r>
            <a:r>
              <a:rPr lang="en-US" sz="1800"/>
              <a:t>the girl </a:t>
            </a:r>
            <a:r>
              <a:rPr lang="en-US" sz="1800" dirty="0"/>
              <a:t>was burned at the stake. Philip committed suicide due to remorse, </a:t>
            </a:r>
          </a:p>
          <a:p>
            <a:r>
              <a:rPr lang="en-US" sz="1800" dirty="0"/>
              <a:t>The group, after focusing on Philip during regular meetings, experienced  raps, table-tipping, and poltergeist phenomena. </a:t>
            </a:r>
          </a:p>
          <a:p>
            <a:r>
              <a:rPr lang="en-US" sz="1800" dirty="0"/>
              <a:t>The rapped messages were limited to Philip’s perspective. </a:t>
            </a:r>
          </a:p>
          <a:p>
            <a:r>
              <a:rPr lang="en-US" sz="1800" dirty="0">
                <a:solidFill>
                  <a:srgbClr val="FFFF00"/>
                </a:solidFill>
              </a:rPr>
              <a:t>Conclusion: Actual spirits are not required for paranormal phenomena.</a:t>
            </a:r>
          </a:p>
        </p:txBody>
      </p:sp>
      <p:pic>
        <p:nvPicPr>
          <p:cNvPr id="8194" name="Picture 2" descr="Image result for philip group psychokinesis">
            <a:extLst>
              <a:ext uri="{FF2B5EF4-FFF2-40B4-BE49-F238E27FC236}">
                <a16:creationId xmlns:a16="http://schemas.microsoft.com/office/drawing/2014/main" id="{78F95B3F-3F1B-4E20-ADDD-A1BB6239AE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7693" y="248575"/>
            <a:ext cx="6045018" cy="61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30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5F49-A3CC-4C00-A2E4-18FB2563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671803"/>
            <a:ext cx="5277333" cy="15115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John G. Neihardt </a:t>
            </a:r>
            <a:r>
              <a:rPr lang="en-US" dirty="0"/>
              <a:t>(1881-1973)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4DBF-932C-4B10-AC35-23883D834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3" y="2435289"/>
            <a:ext cx="5272888" cy="39841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Famous poet and author of the book </a:t>
            </a:r>
            <a:r>
              <a:rPr lang="en-US" sz="24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Black Elk Speaks</a:t>
            </a:r>
          </a:p>
          <a:p>
            <a:r>
              <a:rPr lang="en-US" sz="2400" dirty="0"/>
              <a:t>Professor of English at the University of Missouri (1949-1965)</a:t>
            </a:r>
          </a:p>
          <a:p>
            <a:r>
              <a:rPr lang="en-US" sz="2400" dirty="0"/>
              <a:t>Neihardt was familiar with Spiritualism and Native American medicine men.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Founded the Society for Research in Rapport and Telekinesis </a:t>
            </a:r>
            <a:r>
              <a:rPr lang="en-US" sz="2400" dirty="0"/>
              <a:t>(SORRAT) in 1961</a:t>
            </a:r>
          </a:p>
          <a:p>
            <a:r>
              <a:rPr lang="en-US" sz="2400" dirty="0"/>
              <a:t>Goal: to elicit spiritualist phenomena for scientific investigation</a:t>
            </a:r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John G. Neihardt">
            <a:extLst>
              <a:ext uri="{FF2B5EF4-FFF2-40B4-BE49-F238E27FC236}">
                <a16:creationId xmlns:a16="http://schemas.microsoft.com/office/drawing/2014/main" id="{88B3BABC-2FAA-44C9-8A72-3FF46F304A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655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1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743</Words>
  <Application>Microsoft Office PowerPoint</Application>
  <PresentationFormat>Widescreen</PresentationFormat>
  <Paragraphs>93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1_Office Theme</vt:lpstr>
      <vt:lpstr> Inside SORRAT: The True Story of America’s Most Active  Physical Mediumship Group, 1961-2015 </vt:lpstr>
      <vt:lpstr>    Anomalous Experience Forms: (international surveys)</vt:lpstr>
      <vt:lpstr>Group anomalous experiences:  </vt:lpstr>
      <vt:lpstr>PowerPoint Presentation</vt:lpstr>
      <vt:lpstr>Spiritualist Table Tipping</vt:lpstr>
      <vt:lpstr>Spiritualist Fraud</vt:lpstr>
      <vt:lpstr>Kenneth Batcheldor (1921-1988)</vt:lpstr>
      <vt:lpstr>Philip Experiment (1973)</vt:lpstr>
      <vt:lpstr>John G. Neihardt (1881-1973)</vt:lpstr>
      <vt:lpstr>Early SORRAT History</vt:lpstr>
      <vt:lpstr>John Thomas Richards  (1937-2015)</vt:lpstr>
      <vt:lpstr>Tom and Elaine Richards</vt:lpstr>
      <vt:lpstr>Experiment notes listed: </vt:lpstr>
      <vt:lpstr>PowerPoint Presentation</vt:lpstr>
      <vt:lpstr>Participants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SORRAT VIDEO</vt:lpstr>
      <vt:lpstr>PowerPoint Presentation</vt:lpstr>
      <vt:lpstr>PowerPoint Presentation</vt:lpstr>
      <vt:lpstr>Sociological Study</vt:lpstr>
      <vt:lpstr>Later Chronology</vt:lpstr>
      <vt:lpstr>PowerPoint Presentation</vt:lpstr>
      <vt:lpstr>Fish Harp Instructions</vt:lpstr>
      <vt:lpstr>PowerPoint Presentation</vt:lpstr>
      <vt:lpstr>Future Research Project: An Invitation</vt:lpstr>
      <vt:lpstr>PowerPoint Presentation</vt:lpstr>
      <vt:lpstr>beinghere@gmail.com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Inside SORRAT: The True Story of America’s Most Active  Physical Mediumship Group, 1961-2015</dc:title>
  <dc:creator>James McClenon</dc:creator>
  <cp:lastModifiedBy>James McClenon</cp:lastModifiedBy>
  <cp:revision>5</cp:revision>
  <dcterms:created xsi:type="dcterms:W3CDTF">2019-07-16T13:12:41Z</dcterms:created>
  <dcterms:modified xsi:type="dcterms:W3CDTF">2020-02-05T13:15:12Z</dcterms:modified>
</cp:coreProperties>
</file>