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78" r:id="rId2"/>
    <p:sldId id="413" r:id="rId3"/>
    <p:sldId id="505" r:id="rId4"/>
    <p:sldId id="525" r:id="rId5"/>
    <p:sldId id="445" r:id="rId6"/>
    <p:sldId id="483" r:id="rId7"/>
    <p:sldId id="518" r:id="rId8"/>
    <p:sldId id="528" r:id="rId9"/>
    <p:sldId id="477" r:id="rId10"/>
    <p:sldId id="415" r:id="rId11"/>
    <p:sldId id="416" r:id="rId12"/>
    <p:sldId id="529" r:id="rId13"/>
    <p:sldId id="519" r:id="rId14"/>
    <p:sldId id="497" r:id="rId15"/>
    <p:sldId id="372" r:id="rId16"/>
    <p:sldId id="412" r:id="rId17"/>
    <p:sldId id="524" r:id="rId18"/>
    <p:sldId id="457" r:id="rId19"/>
    <p:sldId id="522" r:id="rId20"/>
    <p:sldId id="540" r:id="rId21"/>
    <p:sldId id="493" r:id="rId22"/>
    <p:sldId id="523" r:id="rId23"/>
    <p:sldId id="393" r:id="rId24"/>
    <p:sldId id="507" r:id="rId25"/>
    <p:sldId id="487" r:id="rId26"/>
    <p:sldId id="474" r:id="rId27"/>
    <p:sldId id="521" r:id="rId28"/>
    <p:sldId id="526" r:id="rId29"/>
    <p:sldId id="462" r:id="rId30"/>
    <p:sldId id="452" r:id="rId31"/>
    <p:sldId id="341" r:id="rId32"/>
    <p:sldId id="409" r:id="rId33"/>
    <p:sldId id="261" r:id="rId34"/>
    <p:sldId id="473" r:id="rId35"/>
    <p:sldId id="494" r:id="rId36"/>
    <p:sldId id="503" r:id="rId37"/>
    <p:sldId id="423" r:id="rId38"/>
    <p:sldId id="448" r:id="rId39"/>
    <p:sldId id="449" r:id="rId40"/>
    <p:sldId id="527" r:id="rId41"/>
    <p:sldId id="460" r:id="rId42"/>
    <p:sldId id="480" r:id="rId43"/>
    <p:sldId id="482" r:id="rId44"/>
    <p:sldId id="468" r:id="rId45"/>
    <p:sldId id="427" r:id="rId46"/>
    <p:sldId id="530" r:id="rId47"/>
    <p:sldId id="428" r:id="rId48"/>
    <p:sldId id="430" r:id="rId49"/>
    <p:sldId id="433" r:id="rId50"/>
    <p:sldId id="435" r:id="rId51"/>
    <p:sldId id="438" r:id="rId52"/>
    <p:sldId id="532" r:id="rId53"/>
    <p:sldId id="539" r:id="rId54"/>
    <p:sldId id="538" r:id="rId55"/>
    <p:sldId id="488" r:id="rId56"/>
    <p:sldId id="541" r:id="rId57"/>
    <p:sldId id="542" r:id="rId58"/>
    <p:sldId id="443" r:id="rId59"/>
    <p:sldId id="535" r:id="rId60"/>
    <p:sldId id="536" r:id="rId61"/>
    <p:sldId id="486" r:id="rId62"/>
    <p:sldId id="511" r:id="rId63"/>
    <p:sldId id="471" r:id="rId64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CB0EBF-B1C7-4CD8-BB10-025D0C93640E}">
          <p14:sldIdLst>
            <p14:sldId id="278"/>
            <p14:sldId id="413"/>
            <p14:sldId id="505"/>
            <p14:sldId id="525"/>
            <p14:sldId id="445"/>
            <p14:sldId id="483"/>
            <p14:sldId id="518"/>
            <p14:sldId id="528"/>
            <p14:sldId id="477"/>
            <p14:sldId id="415"/>
            <p14:sldId id="416"/>
            <p14:sldId id="529"/>
            <p14:sldId id="519"/>
            <p14:sldId id="497"/>
            <p14:sldId id="372"/>
            <p14:sldId id="412"/>
            <p14:sldId id="524"/>
            <p14:sldId id="457"/>
            <p14:sldId id="522"/>
            <p14:sldId id="540"/>
            <p14:sldId id="493"/>
            <p14:sldId id="523"/>
            <p14:sldId id="393"/>
            <p14:sldId id="507"/>
            <p14:sldId id="487"/>
            <p14:sldId id="474"/>
            <p14:sldId id="521"/>
            <p14:sldId id="526"/>
            <p14:sldId id="462"/>
            <p14:sldId id="452"/>
            <p14:sldId id="341"/>
            <p14:sldId id="409"/>
            <p14:sldId id="261"/>
            <p14:sldId id="473"/>
            <p14:sldId id="494"/>
            <p14:sldId id="503"/>
            <p14:sldId id="423"/>
            <p14:sldId id="448"/>
            <p14:sldId id="449"/>
            <p14:sldId id="527"/>
            <p14:sldId id="460"/>
            <p14:sldId id="480"/>
            <p14:sldId id="482"/>
            <p14:sldId id="468"/>
            <p14:sldId id="427"/>
            <p14:sldId id="530"/>
          </p14:sldIdLst>
        </p14:section>
        <p14:section name="Untitled Section" id="{36E89781-6291-4DD5-8F67-6F67EF208CF9}">
          <p14:sldIdLst>
            <p14:sldId id="428"/>
            <p14:sldId id="430"/>
            <p14:sldId id="433"/>
            <p14:sldId id="435"/>
            <p14:sldId id="438"/>
            <p14:sldId id="532"/>
            <p14:sldId id="539"/>
            <p14:sldId id="538"/>
            <p14:sldId id="488"/>
            <p14:sldId id="541"/>
            <p14:sldId id="542"/>
            <p14:sldId id="443"/>
            <p14:sldId id="535"/>
            <p14:sldId id="536"/>
            <p14:sldId id="486"/>
            <p14:sldId id="511"/>
            <p14:sldId id="4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6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80" y="-102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McClenon" userId="1f27c3c96186fa38" providerId="LiveId" clId="{4BC48564-52EB-2A4F-AA85-D204FFBE22A1}"/>
    <pc:docChg chg="undo custSel addSld delSld modSld modSection">
      <pc:chgData name="James McClenon" userId="1f27c3c96186fa38" providerId="LiveId" clId="{4BC48564-52EB-2A4F-AA85-D204FFBE22A1}" dt="2018-10-17T02:11:48.966" v="1026" actId="1076"/>
      <pc:docMkLst>
        <pc:docMk/>
      </pc:docMkLst>
      <pc:sldChg chg="modSp">
        <pc:chgData name="James McClenon" userId="1f27c3c96186fa38" providerId="LiveId" clId="{4BC48564-52EB-2A4F-AA85-D204FFBE22A1}" dt="2018-10-17T02:11:48.966" v="1026" actId="1076"/>
        <pc:sldMkLst>
          <pc:docMk/>
          <pc:sldMk cId="854997247" sldId="278"/>
        </pc:sldMkLst>
        <pc:spChg chg="mod">
          <ac:chgData name="James McClenon" userId="1f27c3c96186fa38" providerId="LiveId" clId="{4BC48564-52EB-2A4F-AA85-D204FFBE22A1}" dt="2018-10-17T02:11:48.966" v="1026" actId="1076"/>
          <ac:spMkLst>
            <pc:docMk/>
            <pc:sldMk cId="854997247" sldId="278"/>
            <ac:spMk id="2" creationId="{00000000-0000-0000-0000-000000000000}"/>
          </ac:spMkLst>
        </pc:spChg>
        <pc:picChg chg="mod">
          <ac:chgData name="James McClenon" userId="1f27c3c96186fa38" providerId="LiveId" clId="{4BC48564-52EB-2A4F-AA85-D204FFBE22A1}" dt="2018-06-16T16:52:22.772" v="612" actId="1076"/>
          <ac:picMkLst>
            <pc:docMk/>
            <pc:sldMk cId="854997247" sldId="278"/>
            <ac:picMk id="15362" creationId="{0AAD17C5-BD91-40A3-AA95-A9609B359D6B}"/>
          </ac:picMkLst>
        </pc:picChg>
      </pc:sldChg>
    </pc:docChg>
  </pc:docChgLst>
  <pc:docChgLst>
    <pc:chgData name="James McClenon" userId="1f27c3c96186fa38" providerId="LiveId" clId="{4F0D0904-F90D-4C1F-8654-57CB6C1028D4}"/>
  </pc:docChgLst>
  <pc:docChgLst>
    <pc:chgData name="James McClenon" userId="1f27c3c96186fa38" providerId="LiveId" clId="{4776560F-E2E9-4159-8E0B-1095F179C24F}"/>
    <pc:docChg chg="undo custSel mod addSld delSld modSld sldOrd modSection">
      <pc:chgData name="James McClenon" userId="1f27c3c96186fa38" providerId="LiveId" clId="{4776560F-E2E9-4159-8E0B-1095F179C24F}" dt="2018-11-16T14:04:25.980" v="9462" actId="20577"/>
      <pc:docMkLst>
        <pc:docMk/>
      </pc:docMkLst>
      <pc:sldChg chg="modSp">
        <pc:chgData name="James McClenon" userId="1f27c3c96186fa38" providerId="LiveId" clId="{4776560F-E2E9-4159-8E0B-1095F179C24F}" dt="2018-11-16T12:44:24.098" v="8475" actId="20577"/>
        <pc:sldMkLst>
          <pc:docMk/>
          <pc:sldMk cId="854997247" sldId="278"/>
        </pc:sldMkLst>
        <pc:spChg chg="mod">
          <ac:chgData name="James McClenon" userId="1f27c3c96186fa38" providerId="LiveId" clId="{4776560F-E2E9-4159-8E0B-1095F179C24F}" dt="2018-11-16T12:44:24.098" v="8475" actId="20577"/>
          <ac:spMkLst>
            <pc:docMk/>
            <pc:sldMk cId="854997247" sldId="278"/>
            <ac:spMk id="2" creationId="{00000000-0000-0000-0000-000000000000}"/>
          </ac:spMkLst>
        </pc:spChg>
      </pc:sldChg>
      <pc:sldChg chg="modSp">
        <pc:chgData name="James McClenon" userId="1f27c3c96186fa38" providerId="LiveId" clId="{4776560F-E2E9-4159-8E0B-1095F179C24F}" dt="2018-11-02T12:56:28.514" v="6459" actId="27636"/>
        <pc:sldMkLst>
          <pc:docMk/>
          <pc:sldMk cId="3916879612" sldId="372"/>
        </pc:sldMkLst>
        <pc:spChg chg="mod">
          <ac:chgData name="James McClenon" userId="1f27c3c96186fa38" providerId="LiveId" clId="{4776560F-E2E9-4159-8E0B-1095F179C24F}" dt="2018-11-02T12:56:28.514" v="6459" actId="27636"/>
          <ac:spMkLst>
            <pc:docMk/>
            <pc:sldMk cId="3916879612" sldId="372"/>
            <ac:spMk id="3" creationId="{00000000-0000-0000-0000-000000000000}"/>
          </ac:spMkLst>
        </pc:spChg>
      </pc:sldChg>
      <pc:sldChg chg="modSp">
        <pc:chgData name="James McClenon" userId="1f27c3c96186fa38" providerId="LiveId" clId="{4776560F-E2E9-4159-8E0B-1095F179C24F}" dt="2018-10-13T20:04:12.194" v="16" actId="20577"/>
        <pc:sldMkLst>
          <pc:docMk/>
          <pc:sldMk cId="1031622592" sldId="413"/>
        </pc:sldMkLst>
        <pc:spChg chg="mod">
          <ac:chgData name="James McClenon" userId="1f27c3c96186fa38" providerId="LiveId" clId="{4776560F-E2E9-4159-8E0B-1095F179C24F}" dt="2018-10-13T20:04:12.194" v="16" actId="20577"/>
          <ac:spMkLst>
            <pc:docMk/>
            <pc:sldMk cId="1031622592" sldId="413"/>
            <ac:spMk id="3" creationId="{00000000-0000-0000-0000-000000000000}"/>
          </ac:spMkLst>
        </pc:spChg>
      </pc:sldChg>
      <pc:sldChg chg="modSp">
        <pc:chgData name="James McClenon" userId="1f27c3c96186fa38" providerId="LiveId" clId="{4776560F-E2E9-4159-8E0B-1095F179C24F}" dt="2018-11-16T13:37:10.363" v="8544" actId="20577"/>
        <pc:sldMkLst>
          <pc:docMk/>
          <pc:sldMk cId="3259163666" sldId="423"/>
        </pc:sldMkLst>
        <pc:spChg chg="mod">
          <ac:chgData name="James McClenon" userId="1f27c3c96186fa38" providerId="LiveId" clId="{4776560F-E2E9-4159-8E0B-1095F179C24F}" dt="2018-11-16T13:37:10.363" v="8544" actId="20577"/>
          <ac:spMkLst>
            <pc:docMk/>
            <pc:sldMk cId="3259163666" sldId="423"/>
            <ac:spMk id="3" creationId="{014C9F12-22F2-4CF7-AB93-7C8EADCA32FC}"/>
          </ac:spMkLst>
        </pc:spChg>
      </pc:sldChg>
      <pc:sldChg chg="modSp">
        <pc:chgData name="James McClenon" userId="1f27c3c96186fa38" providerId="LiveId" clId="{4776560F-E2E9-4159-8E0B-1095F179C24F}" dt="2018-10-13T20:52:25.468" v="2056" actId="20577"/>
        <pc:sldMkLst>
          <pc:docMk/>
          <pc:sldMk cId="3660938946" sldId="427"/>
        </pc:sldMkLst>
        <pc:spChg chg="mod">
          <ac:chgData name="James McClenon" userId="1f27c3c96186fa38" providerId="LiveId" clId="{4776560F-E2E9-4159-8E0B-1095F179C24F}" dt="2018-10-13T20:52:25.468" v="2056" actId="20577"/>
          <ac:spMkLst>
            <pc:docMk/>
            <pc:sldMk cId="3660938946" sldId="427"/>
            <ac:spMk id="3" creationId="{771FBD2B-98A7-492D-A125-626B25D82C85}"/>
          </ac:spMkLst>
        </pc:spChg>
      </pc:sldChg>
      <pc:sldChg chg="modSp">
        <pc:chgData name="James McClenon" userId="1f27c3c96186fa38" providerId="LiveId" clId="{4776560F-E2E9-4159-8E0B-1095F179C24F}" dt="2018-11-16T13:38:59.934" v="8546" actId="255"/>
        <pc:sldMkLst>
          <pc:docMk/>
          <pc:sldMk cId="2058873657" sldId="428"/>
        </pc:sldMkLst>
        <pc:spChg chg="mod">
          <ac:chgData name="James McClenon" userId="1f27c3c96186fa38" providerId="LiveId" clId="{4776560F-E2E9-4159-8E0B-1095F179C24F}" dt="2018-11-16T13:38:59.934" v="8546" actId="255"/>
          <ac:spMkLst>
            <pc:docMk/>
            <pc:sldMk cId="2058873657" sldId="428"/>
            <ac:spMk id="3" creationId="{E3393FE2-2BEF-4F2C-B625-7A3D7CB43213}"/>
          </ac:spMkLst>
        </pc:spChg>
      </pc:sldChg>
      <pc:sldChg chg="modSp">
        <pc:chgData name="James McClenon" userId="1f27c3c96186fa38" providerId="LiveId" clId="{4776560F-E2E9-4159-8E0B-1095F179C24F}" dt="2018-11-02T13:04:11.452" v="6636" actId="20577"/>
        <pc:sldMkLst>
          <pc:docMk/>
          <pc:sldMk cId="3705520251" sldId="430"/>
        </pc:sldMkLst>
        <pc:spChg chg="mod">
          <ac:chgData name="James McClenon" userId="1f27c3c96186fa38" providerId="LiveId" clId="{4776560F-E2E9-4159-8E0B-1095F179C24F}" dt="2018-11-02T13:04:11.452" v="6636" actId="20577"/>
          <ac:spMkLst>
            <pc:docMk/>
            <pc:sldMk cId="3705520251" sldId="430"/>
            <ac:spMk id="3" creationId="{824B4654-57EA-4CCA-AAD4-30330241A085}"/>
          </ac:spMkLst>
        </pc:spChg>
      </pc:sldChg>
      <pc:sldChg chg="modSp">
        <pc:chgData name="James McClenon" userId="1f27c3c96186fa38" providerId="LiveId" clId="{4776560F-E2E9-4159-8E0B-1095F179C24F}" dt="2018-11-16T13:39:49.875" v="8549" actId="20577"/>
        <pc:sldMkLst>
          <pc:docMk/>
          <pc:sldMk cId="1414978821" sldId="433"/>
        </pc:sldMkLst>
        <pc:spChg chg="mod">
          <ac:chgData name="James McClenon" userId="1f27c3c96186fa38" providerId="LiveId" clId="{4776560F-E2E9-4159-8E0B-1095F179C24F}" dt="2018-11-16T13:39:49.875" v="8549" actId="20577"/>
          <ac:spMkLst>
            <pc:docMk/>
            <pc:sldMk cId="1414978821" sldId="433"/>
            <ac:spMk id="3" creationId="{E9C6A8D2-1085-4E78-8C2B-70E9D28E1A7C}"/>
          </ac:spMkLst>
        </pc:spChg>
      </pc:sldChg>
      <pc:sldChg chg="modSp">
        <pc:chgData name="James McClenon" userId="1f27c3c96186fa38" providerId="LiveId" clId="{4776560F-E2E9-4159-8E0B-1095F179C24F}" dt="2018-11-02T13:04:46.041" v="6644" actId="20577"/>
        <pc:sldMkLst>
          <pc:docMk/>
          <pc:sldMk cId="1976433609" sldId="435"/>
        </pc:sldMkLst>
        <pc:spChg chg="mod">
          <ac:chgData name="James McClenon" userId="1f27c3c96186fa38" providerId="LiveId" clId="{4776560F-E2E9-4159-8E0B-1095F179C24F}" dt="2018-11-02T13:04:46.041" v="6644" actId="20577"/>
          <ac:spMkLst>
            <pc:docMk/>
            <pc:sldMk cId="1976433609" sldId="435"/>
            <ac:spMk id="3" creationId="{37FE4CA7-BC61-4B26-966A-B78E993C2CD2}"/>
          </ac:spMkLst>
        </pc:spChg>
      </pc:sldChg>
      <pc:sldChg chg="addSp delSp modSp">
        <pc:chgData name="James McClenon" userId="1f27c3c96186fa38" providerId="LiveId" clId="{4776560F-E2E9-4159-8E0B-1095F179C24F}" dt="2018-11-16T13:44:59.939" v="8806" actId="20577"/>
        <pc:sldMkLst>
          <pc:docMk/>
          <pc:sldMk cId="1951437118" sldId="438"/>
        </pc:sldMkLst>
        <pc:spChg chg="add mod">
          <ac:chgData name="James McClenon" userId="1f27c3c96186fa38" providerId="LiveId" clId="{4776560F-E2E9-4159-8E0B-1095F179C24F}" dt="2018-11-16T13:44:59.939" v="8806" actId="20577"/>
          <ac:spMkLst>
            <pc:docMk/>
            <pc:sldMk cId="1951437118" sldId="438"/>
            <ac:spMk id="5" creationId="{01C54618-8552-42C3-8E83-848AB95E8EB5}"/>
          </ac:spMkLst>
        </pc:spChg>
        <pc:picChg chg="del mod">
          <ac:chgData name="James McClenon" userId="1f27c3c96186fa38" providerId="LiveId" clId="{4776560F-E2E9-4159-8E0B-1095F179C24F}" dt="2018-10-22T14:16:43.314" v="5846" actId="478"/>
          <ac:picMkLst>
            <pc:docMk/>
            <pc:sldMk cId="1951437118" sldId="438"/>
            <ac:picMk id="4" creationId="{7F40234A-7C52-4DFF-A414-FB09225D82FC}"/>
          </ac:picMkLst>
        </pc:picChg>
      </pc:sldChg>
      <pc:sldChg chg="del">
        <pc:chgData name="James McClenon" userId="1f27c3c96186fa38" providerId="LiveId" clId="{4776560F-E2E9-4159-8E0B-1095F179C24F}" dt="2018-11-16T13:46:42.482" v="8809" actId="2696"/>
        <pc:sldMkLst>
          <pc:docMk/>
          <pc:sldMk cId="53017874" sldId="439"/>
        </pc:sldMkLst>
      </pc:sldChg>
      <pc:sldChg chg="modSp">
        <pc:chgData name="James McClenon" userId="1f27c3c96186fa38" providerId="LiveId" clId="{4776560F-E2E9-4159-8E0B-1095F179C24F}" dt="2018-10-13T20:06:54.913" v="144" actId="20577"/>
        <pc:sldMkLst>
          <pc:docMk/>
          <pc:sldMk cId="1701461862" sldId="445"/>
        </pc:sldMkLst>
        <pc:spChg chg="mod">
          <ac:chgData name="James McClenon" userId="1f27c3c96186fa38" providerId="LiveId" clId="{4776560F-E2E9-4159-8E0B-1095F179C24F}" dt="2018-10-13T20:06:54.913" v="144" actId="20577"/>
          <ac:spMkLst>
            <pc:docMk/>
            <pc:sldMk cId="1701461862" sldId="445"/>
            <ac:spMk id="3" creationId="{C339F2E0-DBDA-4C78-BDFC-CBFE98D3817D}"/>
          </ac:spMkLst>
        </pc:spChg>
      </pc:sldChg>
      <pc:sldChg chg="modSp">
        <pc:chgData name="James McClenon" userId="1f27c3c96186fa38" providerId="LiveId" clId="{4776560F-E2E9-4159-8E0B-1095F179C24F}" dt="2018-10-13T20:39:33.517" v="1492" actId="20577"/>
        <pc:sldMkLst>
          <pc:docMk/>
          <pc:sldMk cId="565475467" sldId="457"/>
        </pc:sldMkLst>
        <pc:spChg chg="mod">
          <ac:chgData name="James McClenon" userId="1f27c3c96186fa38" providerId="LiveId" clId="{4776560F-E2E9-4159-8E0B-1095F179C24F}" dt="2018-10-13T20:39:33.517" v="1492" actId="20577"/>
          <ac:spMkLst>
            <pc:docMk/>
            <pc:sldMk cId="565475467" sldId="457"/>
            <ac:spMk id="3" creationId="{1C4DF6E9-DE53-4739-8929-A7C9D8185045}"/>
          </ac:spMkLst>
        </pc:spChg>
      </pc:sldChg>
      <pc:sldChg chg="modSp">
        <pc:chgData name="James McClenon" userId="1f27c3c96186fa38" providerId="LiveId" clId="{4776560F-E2E9-4159-8E0B-1095F179C24F}" dt="2018-10-22T14:10:14.148" v="5756" actId="20577"/>
        <pc:sldMkLst>
          <pc:docMk/>
          <pc:sldMk cId="2124922176" sldId="460"/>
        </pc:sldMkLst>
        <pc:spChg chg="mod">
          <ac:chgData name="James McClenon" userId="1f27c3c96186fa38" providerId="LiveId" clId="{4776560F-E2E9-4159-8E0B-1095F179C24F}" dt="2018-10-22T14:10:14.148" v="5756" actId="20577"/>
          <ac:spMkLst>
            <pc:docMk/>
            <pc:sldMk cId="2124922176" sldId="460"/>
            <ac:spMk id="3" creationId="{68623571-2591-4298-9790-DB484DBB79B7}"/>
          </ac:spMkLst>
        </pc:spChg>
      </pc:sldChg>
      <pc:sldChg chg="modSp">
        <pc:chgData name="James McClenon" userId="1f27c3c96186fa38" providerId="LiveId" clId="{4776560F-E2E9-4159-8E0B-1095F179C24F}" dt="2018-11-16T14:04:25.980" v="9462" actId="20577"/>
        <pc:sldMkLst>
          <pc:docMk/>
          <pc:sldMk cId="2811869258" sldId="471"/>
        </pc:sldMkLst>
        <pc:spChg chg="mod">
          <ac:chgData name="James McClenon" userId="1f27c3c96186fa38" providerId="LiveId" clId="{4776560F-E2E9-4159-8E0B-1095F179C24F}" dt="2018-11-16T14:04:25.980" v="9462" actId="20577"/>
          <ac:spMkLst>
            <pc:docMk/>
            <pc:sldMk cId="2811869258" sldId="471"/>
            <ac:spMk id="3" creationId="{C26F035C-ED62-4EAB-94ED-57C4DA495FEB}"/>
          </ac:spMkLst>
        </pc:spChg>
      </pc:sldChg>
      <pc:sldChg chg="modSp">
        <pc:chgData name="James McClenon" userId="1f27c3c96186fa38" providerId="LiveId" clId="{4776560F-E2E9-4159-8E0B-1095F179C24F}" dt="2018-11-02T13:00:33.120" v="6552" actId="20577"/>
        <pc:sldMkLst>
          <pc:docMk/>
          <pc:sldMk cId="3504385761" sldId="473"/>
        </pc:sldMkLst>
        <pc:spChg chg="mod">
          <ac:chgData name="James McClenon" userId="1f27c3c96186fa38" providerId="LiveId" clId="{4776560F-E2E9-4159-8E0B-1095F179C24F}" dt="2018-11-02T13:00:33.120" v="6552" actId="20577"/>
          <ac:spMkLst>
            <pc:docMk/>
            <pc:sldMk cId="3504385761" sldId="473"/>
            <ac:spMk id="24" creationId="{2047BF78-C226-4E3F-B625-7373C990FEBD}"/>
          </ac:spMkLst>
        </pc:spChg>
      </pc:sldChg>
      <pc:sldChg chg="modSp">
        <pc:chgData name="James McClenon" userId="1f27c3c96186fa38" providerId="LiveId" clId="{4776560F-E2E9-4159-8E0B-1095F179C24F}" dt="2018-11-02T13:02:37.968" v="6575" actId="20577"/>
        <pc:sldMkLst>
          <pc:docMk/>
          <pc:sldMk cId="1516405798" sldId="480"/>
        </pc:sldMkLst>
        <pc:spChg chg="mod">
          <ac:chgData name="James McClenon" userId="1f27c3c96186fa38" providerId="LiveId" clId="{4776560F-E2E9-4159-8E0B-1095F179C24F}" dt="2018-11-02T13:02:37.968" v="6575" actId="20577"/>
          <ac:spMkLst>
            <pc:docMk/>
            <pc:sldMk cId="1516405798" sldId="480"/>
            <ac:spMk id="3" creationId="{2B05AC5B-ECD9-478E-A5BD-45EA7B3BD957}"/>
          </ac:spMkLst>
        </pc:spChg>
      </pc:sldChg>
      <pc:sldChg chg="modSp">
        <pc:chgData name="James McClenon" userId="1f27c3c96186fa38" providerId="LiveId" clId="{4776560F-E2E9-4159-8E0B-1095F179C24F}" dt="2018-11-02T13:03:09.302" v="6624" actId="20577"/>
        <pc:sldMkLst>
          <pc:docMk/>
          <pc:sldMk cId="4029662295" sldId="482"/>
        </pc:sldMkLst>
        <pc:spChg chg="mod">
          <ac:chgData name="James McClenon" userId="1f27c3c96186fa38" providerId="LiveId" clId="{4776560F-E2E9-4159-8E0B-1095F179C24F}" dt="2018-11-02T13:03:09.302" v="6624" actId="20577"/>
          <ac:spMkLst>
            <pc:docMk/>
            <pc:sldMk cId="4029662295" sldId="482"/>
            <ac:spMk id="3" creationId="{D2645CF0-8890-491A-B2AF-9BE4BBA97756}"/>
          </ac:spMkLst>
        </pc:spChg>
      </pc:sldChg>
      <pc:sldChg chg="ord">
        <pc:chgData name="James McClenon" userId="1f27c3c96186fa38" providerId="LiveId" clId="{4776560F-E2E9-4159-8E0B-1095F179C24F}" dt="2018-10-13T21:47:03.879" v="5540"/>
        <pc:sldMkLst>
          <pc:docMk/>
          <pc:sldMk cId="1595327124" sldId="493"/>
        </pc:sldMkLst>
      </pc:sldChg>
      <pc:sldChg chg="modSp">
        <pc:chgData name="James McClenon" userId="1f27c3c96186fa38" providerId="LiveId" clId="{4776560F-E2E9-4159-8E0B-1095F179C24F}" dt="2018-10-22T14:08:32.591" v="5644" actId="20577"/>
        <pc:sldMkLst>
          <pc:docMk/>
          <pc:sldMk cId="1937255347" sldId="503"/>
        </pc:sldMkLst>
        <pc:spChg chg="mod">
          <ac:chgData name="James McClenon" userId="1f27c3c96186fa38" providerId="LiveId" clId="{4776560F-E2E9-4159-8E0B-1095F179C24F}" dt="2018-10-22T14:08:32.591" v="5644" actId="20577"/>
          <ac:spMkLst>
            <pc:docMk/>
            <pc:sldMk cId="1937255347" sldId="503"/>
            <ac:spMk id="3" creationId="{B39FDF22-2E1B-4C4C-B533-0236F675C5D8}"/>
          </ac:spMkLst>
        </pc:spChg>
      </pc:sldChg>
      <pc:sldChg chg="modSp">
        <pc:chgData name="James McClenon" userId="1f27c3c96186fa38" providerId="LiveId" clId="{4776560F-E2E9-4159-8E0B-1095F179C24F}" dt="2018-10-13T20:04:58.939" v="49" actId="14100"/>
        <pc:sldMkLst>
          <pc:docMk/>
          <pc:sldMk cId="3405445484" sldId="505"/>
        </pc:sldMkLst>
        <pc:spChg chg="mod">
          <ac:chgData name="James McClenon" userId="1f27c3c96186fa38" providerId="LiveId" clId="{4776560F-E2E9-4159-8E0B-1095F179C24F}" dt="2018-10-13T20:04:58.939" v="49" actId="14100"/>
          <ac:spMkLst>
            <pc:docMk/>
            <pc:sldMk cId="3405445484" sldId="505"/>
            <ac:spMk id="3" creationId="{0415CFBA-629B-48E8-A922-676CD29AB957}"/>
          </ac:spMkLst>
        </pc:spChg>
      </pc:sldChg>
      <pc:sldChg chg="modSp">
        <pc:chgData name="James McClenon" userId="1f27c3c96186fa38" providerId="LiveId" clId="{4776560F-E2E9-4159-8E0B-1095F179C24F}" dt="2018-11-16T14:03:31.458" v="9410" actId="20577"/>
        <pc:sldMkLst>
          <pc:docMk/>
          <pc:sldMk cId="3356263960" sldId="511"/>
        </pc:sldMkLst>
        <pc:spChg chg="mod">
          <ac:chgData name="James McClenon" userId="1f27c3c96186fa38" providerId="LiveId" clId="{4776560F-E2E9-4159-8E0B-1095F179C24F}" dt="2018-11-16T14:03:31.458" v="9410" actId="20577"/>
          <ac:spMkLst>
            <pc:docMk/>
            <pc:sldMk cId="3356263960" sldId="511"/>
            <ac:spMk id="2" creationId="{5A3D7533-6064-4330-9FC2-E2D7D6BC36D8}"/>
          </ac:spMkLst>
        </pc:spChg>
      </pc:sldChg>
      <pc:sldChg chg="modSp">
        <pc:chgData name="James McClenon" userId="1f27c3c96186fa38" providerId="LiveId" clId="{4776560F-E2E9-4159-8E0B-1095F179C24F}" dt="2018-11-16T12:48:04.883" v="8514" actId="20577"/>
        <pc:sldMkLst>
          <pc:docMk/>
          <pc:sldMk cId="1451302005" sldId="519"/>
        </pc:sldMkLst>
        <pc:spChg chg="mod">
          <ac:chgData name="James McClenon" userId="1f27c3c96186fa38" providerId="LiveId" clId="{4776560F-E2E9-4159-8E0B-1095F179C24F}" dt="2018-10-13T20:35:59.929" v="1330" actId="20577"/>
          <ac:spMkLst>
            <pc:docMk/>
            <pc:sldMk cId="1451302005" sldId="519"/>
            <ac:spMk id="2" creationId="{7C5B9A35-03CA-46CE-985F-F22A902C70ED}"/>
          </ac:spMkLst>
        </pc:spChg>
        <pc:spChg chg="mod">
          <ac:chgData name="James McClenon" userId="1f27c3c96186fa38" providerId="LiveId" clId="{4776560F-E2E9-4159-8E0B-1095F179C24F}" dt="2018-11-16T12:48:04.883" v="8514" actId="20577"/>
          <ac:spMkLst>
            <pc:docMk/>
            <pc:sldMk cId="1451302005" sldId="519"/>
            <ac:spMk id="3" creationId="{369CB8CE-9CB7-4C45-B506-40E5DCEE91CF}"/>
          </ac:spMkLst>
        </pc:spChg>
        <pc:picChg chg="mod">
          <ac:chgData name="James McClenon" userId="1f27c3c96186fa38" providerId="LiveId" clId="{4776560F-E2E9-4159-8E0B-1095F179C24F}" dt="2018-10-13T20:36:08.302" v="1331" actId="1076"/>
          <ac:picMkLst>
            <pc:docMk/>
            <pc:sldMk cId="1451302005" sldId="519"/>
            <ac:picMk id="7170" creationId="{9258F7D1-2AF9-422E-BB59-3FFFDF9666CD}"/>
          </ac:picMkLst>
        </pc:picChg>
      </pc:sldChg>
      <pc:sldChg chg="modSp">
        <pc:chgData name="James McClenon" userId="1f27c3c96186fa38" providerId="LiveId" clId="{4776560F-E2E9-4159-8E0B-1095F179C24F}" dt="2018-11-02T12:57:07.992" v="6517" actId="20577"/>
        <pc:sldMkLst>
          <pc:docMk/>
          <pc:sldMk cId="3455170706" sldId="524"/>
        </pc:sldMkLst>
        <pc:spChg chg="mod">
          <ac:chgData name="James McClenon" userId="1f27c3c96186fa38" providerId="LiveId" clId="{4776560F-E2E9-4159-8E0B-1095F179C24F}" dt="2018-11-02T12:57:07.992" v="6517" actId="20577"/>
          <ac:spMkLst>
            <pc:docMk/>
            <pc:sldMk cId="3455170706" sldId="524"/>
            <ac:spMk id="3" creationId="{00000000-0000-0000-0000-000000000000}"/>
          </ac:spMkLst>
        </pc:spChg>
      </pc:sldChg>
      <pc:sldChg chg="addSp delSp modSp add">
        <pc:chgData name="James McClenon" userId="1f27c3c96186fa38" providerId="LiveId" clId="{4776560F-E2E9-4159-8E0B-1095F179C24F}" dt="2018-10-13T20:09:29.779" v="166" actId="20577"/>
        <pc:sldMkLst>
          <pc:docMk/>
          <pc:sldMk cId="2435914079" sldId="528"/>
        </pc:sldMkLst>
        <pc:spChg chg="mod">
          <ac:chgData name="James McClenon" userId="1f27c3c96186fa38" providerId="LiveId" clId="{4776560F-E2E9-4159-8E0B-1095F179C24F}" dt="2018-10-13T20:09:29.779" v="166" actId="20577"/>
          <ac:spMkLst>
            <pc:docMk/>
            <pc:sldMk cId="2435914079" sldId="528"/>
            <ac:spMk id="2" creationId="{6A3DA86A-788B-426C-A1DC-41C992D38EF1}"/>
          </ac:spMkLst>
        </pc:spChg>
        <pc:spChg chg="del">
          <ac:chgData name="James McClenon" userId="1f27c3c96186fa38" providerId="LiveId" clId="{4776560F-E2E9-4159-8E0B-1095F179C24F}" dt="2018-10-13T20:08:05.723" v="146"/>
          <ac:spMkLst>
            <pc:docMk/>
            <pc:sldMk cId="2435914079" sldId="528"/>
            <ac:spMk id="3" creationId="{B1CF4ED0-46EF-4A75-96E7-F8D2726CECE7}"/>
          </ac:spMkLst>
        </pc:spChg>
        <pc:spChg chg="add del mod">
          <ac:chgData name="James McClenon" userId="1f27c3c96186fa38" providerId="LiveId" clId="{4776560F-E2E9-4159-8E0B-1095F179C24F}" dt="2018-10-13T20:09:22.239" v="152"/>
          <ac:spMkLst>
            <pc:docMk/>
            <pc:sldMk cId="2435914079" sldId="528"/>
            <ac:spMk id="6" creationId="{A8FB5319-DC4D-4EF0-B6DD-7A33265E2E36}"/>
          </ac:spMkLst>
        </pc:spChg>
        <pc:picChg chg="add del mod">
          <ac:chgData name="James McClenon" userId="1f27c3c96186fa38" providerId="LiveId" clId="{4776560F-E2E9-4159-8E0B-1095F179C24F}" dt="2018-10-13T20:08:24.593" v="151" actId="478"/>
          <ac:picMkLst>
            <pc:docMk/>
            <pc:sldMk cId="2435914079" sldId="528"/>
            <ac:picMk id="4" creationId="{563C3DC8-DA34-4A89-9D22-5D19DFBF39A8}"/>
          </ac:picMkLst>
        </pc:picChg>
        <pc:picChg chg="add">
          <ac:chgData name="James McClenon" userId="1f27c3c96186fa38" providerId="LiveId" clId="{4776560F-E2E9-4159-8E0B-1095F179C24F}" dt="2018-10-13T20:09:22.239" v="152"/>
          <ac:picMkLst>
            <pc:docMk/>
            <pc:sldMk cId="2435914079" sldId="528"/>
            <ac:picMk id="1026" creationId="{FF818B7E-271A-487C-AA62-93EABB86F9FA}"/>
          </ac:picMkLst>
        </pc:picChg>
      </pc:sldChg>
      <pc:sldChg chg="addSp delSp modSp add ord">
        <pc:chgData name="James McClenon" userId="1f27c3c96186fa38" providerId="LiveId" clId="{4776560F-E2E9-4159-8E0B-1095F179C24F}" dt="2018-11-16T12:46:56.807" v="8496" actId="20577"/>
        <pc:sldMkLst>
          <pc:docMk/>
          <pc:sldMk cId="1684336032" sldId="529"/>
        </pc:sldMkLst>
        <pc:spChg chg="mod">
          <ac:chgData name="James McClenon" userId="1f27c3c96186fa38" providerId="LiveId" clId="{4776560F-E2E9-4159-8E0B-1095F179C24F}" dt="2018-10-13T20:10:57.498" v="185" actId="20577"/>
          <ac:spMkLst>
            <pc:docMk/>
            <pc:sldMk cId="1684336032" sldId="529"/>
            <ac:spMk id="2" creationId="{EAD20C14-5BB2-49E5-95B0-D0703D14127E}"/>
          </ac:spMkLst>
        </pc:spChg>
        <pc:spChg chg="mod">
          <ac:chgData name="James McClenon" userId="1f27c3c96186fa38" providerId="LiveId" clId="{4776560F-E2E9-4159-8E0B-1095F179C24F}" dt="2018-11-16T12:46:56.807" v="8496" actId="20577"/>
          <ac:spMkLst>
            <pc:docMk/>
            <pc:sldMk cId="1684336032" sldId="529"/>
            <ac:spMk id="3" creationId="{FE7134DE-3E93-40F3-B11C-9B3FB03B9582}"/>
          </ac:spMkLst>
        </pc:spChg>
        <pc:spChg chg="del mod">
          <ac:chgData name="James McClenon" userId="1f27c3c96186fa38" providerId="LiveId" clId="{4776560F-E2E9-4159-8E0B-1095F179C24F}" dt="2018-10-13T20:33:32.393" v="1219"/>
          <ac:spMkLst>
            <pc:docMk/>
            <pc:sldMk cId="1684336032" sldId="529"/>
            <ac:spMk id="4" creationId="{146473D9-A49E-4257-A812-C93D45C8FE94}"/>
          </ac:spMkLst>
        </pc:spChg>
        <pc:picChg chg="add">
          <ac:chgData name="James McClenon" userId="1f27c3c96186fa38" providerId="LiveId" clId="{4776560F-E2E9-4159-8E0B-1095F179C24F}" dt="2018-10-13T20:33:32.393" v="1219"/>
          <ac:picMkLst>
            <pc:docMk/>
            <pc:sldMk cId="1684336032" sldId="529"/>
            <ac:picMk id="2050" creationId="{998B9758-1174-47F6-9CD7-86C2CBE55740}"/>
          </ac:picMkLst>
        </pc:picChg>
      </pc:sldChg>
      <pc:sldChg chg="addSp delSp modSp add mod setBg">
        <pc:chgData name="James McClenon" userId="1f27c3c96186fa38" providerId="LiveId" clId="{4776560F-E2E9-4159-8E0B-1095F179C24F}" dt="2018-10-22T14:13:33.283" v="5840" actId="20577"/>
        <pc:sldMkLst>
          <pc:docMk/>
          <pc:sldMk cId="2174560396" sldId="530"/>
        </pc:sldMkLst>
        <pc:spChg chg="mod">
          <ac:chgData name="James McClenon" userId="1f27c3c96186fa38" providerId="LiveId" clId="{4776560F-E2E9-4159-8E0B-1095F179C24F}" dt="2018-10-13T20:46:12.087" v="1836" actId="26606"/>
          <ac:spMkLst>
            <pc:docMk/>
            <pc:sldMk cId="2174560396" sldId="530"/>
            <ac:spMk id="2" creationId="{BAE4BE3A-B970-4F0D-A25F-E1A727B06877}"/>
          </ac:spMkLst>
        </pc:spChg>
        <pc:spChg chg="mod">
          <ac:chgData name="James McClenon" userId="1f27c3c96186fa38" providerId="LiveId" clId="{4776560F-E2E9-4159-8E0B-1095F179C24F}" dt="2018-10-22T14:13:33.283" v="5840" actId="20577"/>
          <ac:spMkLst>
            <pc:docMk/>
            <pc:sldMk cId="2174560396" sldId="530"/>
            <ac:spMk id="3" creationId="{45042F50-F181-4815-A4E2-426027564ED8}"/>
          </ac:spMkLst>
        </pc:spChg>
        <pc:spChg chg="del mod">
          <ac:chgData name="James McClenon" userId="1f27c3c96186fa38" providerId="LiveId" clId="{4776560F-E2E9-4159-8E0B-1095F179C24F}" dt="2018-10-13T20:46:04.255" v="1835"/>
          <ac:spMkLst>
            <pc:docMk/>
            <pc:sldMk cId="2174560396" sldId="530"/>
            <ac:spMk id="4" creationId="{F93060FA-A2E7-4FF7-A2EB-33AA6A3539DF}"/>
          </ac:spMkLst>
        </pc:spChg>
        <pc:picChg chg="add mod">
          <ac:chgData name="James McClenon" userId="1f27c3c96186fa38" providerId="LiveId" clId="{4776560F-E2E9-4159-8E0B-1095F179C24F}" dt="2018-10-13T20:48:52.638" v="1963" actId="14100"/>
          <ac:picMkLst>
            <pc:docMk/>
            <pc:sldMk cId="2174560396" sldId="530"/>
            <ac:picMk id="3074" creationId="{B36C96AC-48BD-4CA3-A786-4A0B02A8C8D7}"/>
          </ac:picMkLst>
        </pc:picChg>
        <pc:cxnChg chg="add">
          <ac:chgData name="James McClenon" userId="1f27c3c96186fa38" providerId="LiveId" clId="{4776560F-E2E9-4159-8E0B-1095F179C24F}" dt="2018-10-13T20:46:12.087" v="1836" actId="26606"/>
          <ac:cxnSpMkLst>
            <pc:docMk/>
            <pc:sldMk cId="2174560396" sldId="530"/>
            <ac:cxnSpMk id="71" creationId="{E4A809D5-3600-46D4-A466-67F2349A54FB}"/>
          </ac:cxnSpMkLst>
        </pc:cxnChg>
      </pc:sldChg>
      <pc:sldChg chg="modSp add del">
        <pc:chgData name="James McClenon" userId="1f27c3c96186fa38" providerId="LiveId" clId="{4776560F-E2E9-4159-8E0B-1095F179C24F}" dt="2018-11-16T13:46:47.218" v="8810" actId="2696"/>
        <pc:sldMkLst>
          <pc:docMk/>
          <pc:sldMk cId="1314595322" sldId="531"/>
        </pc:sldMkLst>
        <pc:spChg chg="mod">
          <ac:chgData name="James McClenon" userId="1f27c3c96186fa38" providerId="LiveId" clId="{4776560F-E2E9-4159-8E0B-1095F179C24F}" dt="2018-10-13T21:44:44.053" v="5463" actId="20577"/>
          <ac:spMkLst>
            <pc:docMk/>
            <pc:sldMk cId="1314595322" sldId="531"/>
            <ac:spMk id="2" creationId="{FDC4E4D8-2F07-461B-A905-53DF94AE3E23}"/>
          </ac:spMkLst>
        </pc:spChg>
        <pc:spChg chg="mod">
          <ac:chgData name="James McClenon" userId="1f27c3c96186fa38" providerId="LiveId" clId="{4776560F-E2E9-4159-8E0B-1095F179C24F}" dt="2018-11-02T13:07:48.018" v="7183" actId="20577"/>
          <ac:spMkLst>
            <pc:docMk/>
            <pc:sldMk cId="1314595322" sldId="531"/>
            <ac:spMk id="3" creationId="{365D601D-2CA5-497E-9703-5A7A897588FC}"/>
          </ac:spMkLst>
        </pc:spChg>
      </pc:sldChg>
      <pc:sldChg chg="modSp add">
        <pc:chgData name="James McClenon" userId="1f27c3c96186fa38" providerId="LiveId" clId="{4776560F-E2E9-4159-8E0B-1095F179C24F}" dt="2018-11-16T13:45:43.822" v="8808" actId="207"/>
        <pc:sldMkLst>
          <pc:docMk/>
          <pc:sldMk cId="680979111" sldId="532"/>
        </pc:sldMkLst>
        <pc:spChg chg="mod">
          <ac:chgData name="James McClenon" userId="1f27c3c96186fa38" providerId="LiveId" clId="{4776560F-E2E9-4159-8E0B-1095F179C24F}" dt="2018-10-13T21:39:59.592" v="4575" actId="27636"/>
          <ac:spMkLst>
            <pc:docMk/>
            <pc:sldMk cId="680979111" sldId="532"/>
            <ac:spMk id="2" creationId="{6131B623-1E96-4EF8-B2FD-4C6545EED8A1}"/>
          </ac:spMkLst>
        </pc:spChg>
        <pc:spChg chg="mod">
          <ac:chgData name="James McClenon" userId="1f27c3c96186fa38" providerId="LiveId" clId="{4776560F-E2E9-4159-8E0B-1095F179C24F}" dt="2018-11-16T13:45:43.822" v="8808" actId="207"/>
          <ac:spMkLst>
            <pc:docMk/>
            <pc:sldMk cId="680979111" sldId="532"/>
            <ac:spMk id="3" creationId="{4E440CEB-9725-4C55-A51D-7DD01CBDD0C4}"/>
          </ac:spMkLst>
        </pc:spChg>
      </pc:sldChg>
      <pc:sldChg chg="modSp add del">
        <pc:chgData name="James McClenon" userId="1f27c3c96186fa38" providerId="LiveId" clId="{4776560F-E2E9-4159-8E0B-1095F179C24F}" dt="2018-11-16T13:46:54.474" v="8811" actId="2696"/>
        <pc:sldMkLst>
          <pc:docMk/>
          <pc:sldMk cId="2937934451" sldId="533"/>
        </pc:sldMkLst>
        <pc:spChg chg="mod">
          <ac:chgData name="James McClenon" userId="1f27c3c96186fa38" providerId="LiveId" clId="{4776560F-E2E9-4159-8E0B-1095F179C24F}" dt="2018-10-13T21:45:52.169" v="5535" actId="14100"/>
          <ac:spMkLst>
            <pc:docMk/>
            <pc:sldMk cId="2937934451" sldId="533"/>
            <ac:spMk id="2" creationId="{C6B6FCEC-5196-46F1-97C9-7AAA2C92F797}"/>
          </ac:spMkLst>
        </pc:spChg>
        <pc:spChg chg="mod">
          <ac:chgData name="James McClenon" userId="1f27c3c96186fa38" providerId="LiveId" clId="{4776560F-E2E9-4159-8E0B-1095F179C24F}" dt="2018-11-02T13:08:36.241" v="7226" actId="20577"/>
          <ac:spMkLst>
            <pc:docMk/>
            <pc:sldMk cId="2937934451" sldId="533"/>
            <ac:spMk id="3" creationId="{70FE6A93-33D8-4FBE-BDE2-7351928B8D10}"/>
          </ac:spMkLst>
        </pc:spChg>
      </pc:sldChg>
      <pc:sldChg chg="addSp delSp modSp add">
        <pc:chgData name="James McClenon" userId="1f27c3c96186fa38" providerId="LiveId" clId="{4776560F-E2E9-4159-8E0B-1095F179C24F}" dt="2018-10-22T14:23:12.851" v="6316" actId="20577"/>
        <pc:sldMkLst>
          <pc:docMk/>
          <pc:sldMk cId="3580255943" sldId="535"/>
        </pc:sldMkLst>
        <pc:spChg chg="mod">
          <ac:chgData name="James McClenon" userId="1f27c3c96186fa38" providerId="LiveId" clId="{4776560F-E2E9-4159-8E0B-1095F179C24F}" dt="2018-10-22T14:23:12.851" v="6316" actId="20577"/>
          <ac:spMkLst>
            <pc:docMk/>
            <pc:sldMk cId="3580255943" sldId="535"/>
            <ac:spMk id="2" creationId="{3CCDB655-9125-4A98-9943-73979786F4B8}"/>
          </ac:spMkLst>
        </pc:spChg>
        <pc:spChg chg="del">
          <ac:chgData name="James McClenon" userId="1f27c3c96186fa38" providerId="LiveId" clId="{4776560F-E2E9-4159-8E0B-1095F179C24F}" dt="2018-10-22T14:22:43.900" v="6260"/>
          <ac:spMkLst>
            <pc:docMk/>
            <pc:sldMk cId="3580255943" sldId="535"/>
            <ac:spMk id="3" creationId="{21289F8B-7A69-43BD-8259-44B134AC9733}"/>
          </ac:spMkLst>
        </pc:spChg>
        <pc:picChg chg="add mod">
          <ac:chgData name="James McClenon" userId="1f27c3c96186fa38" providerId="LiveId" clId="{4776560F-E2E9-4159-8E0B-1095F179C24F}" dt="2018-10-22T14:22:54.483" v="6264" actId="14100"/>
          <ac:picMkLst>
            <pc:docMk/>
            <pc:sldMk cId="3580255943" sldId="535"/>
            <ac:picMk id="1026" creationId="{2407BCC3-4F09-42E7-B3EA-23A8F23C1126}"/>
          </ac:picMkLst>
        </pc:picChg>
      </pc:sldChg>
      <pc:sldChg chg="addSp delSp modSp add">
        <pc:chgData name="James McClenon" userId="1f27c3c96186fa38" providerId="LiveId" clId="{4776560F-E2E9-4159-8E0B-1095F179C24F}" dt="2018-10-22T14:26:10.655" v="6340" actId="14100"/>
        <pc:sldMkLst>
          <pc:docMk/>
          <pc:sldMk cId="1392256079" sldId="536"/>
        </pc:sldMkLst>
        <pc:spChg chg="mod">
          <ac:chgData name="James McClenon" userId="1f27c3c96186fa38" providerId="LiveId" clId="{4776560F-E2E9-4159-8E0B-1095F179C24F}" dt="2018-10-22T14:25:56.012" v="6335" actId="20577"/>
          <ac:spMkLst>
            <pc:docMk/>
            <pc:sldMk cId="1392256079" sldId="536"/>
            <ac:spMk id="2" creationId="{646BD3F4-BD37-4AB9-B9C8-9B9AA5390491}"/>
          </ac:spMkLst>
        </pc:spChg>
        <pc:spChg chg="del">
          <ac:chgData name="James McClenon" userId="1f27c3c96186fa38" providerId="LiveId" clId="{4776560F-E2E9-4159-8E0B-1095F179C24F}" dt="2018-10-22T14:26:01.858" v="6336"/>
          <ac:spMkLst>
            <pc:docMk/>
            <pc:sldMk cId="1392256079" sldId="536"/>
            <ac:spMk id="3" creationId="{E86B2696-6FB5-4ACA-BE48-347A343B2C54}"/>
          </ac:spMkLst>
        </pc:spChg>
        <pc:picChg chg="add mod">
          <ac:chgData name="James McClenon" userId="1f27c3c96186fa38" providerId="LiveId" clId="{4776560F-E2E9-4159-8E0B-1095F179C24F}" dt="2018-10-22T14:26:10.655" v="6340" actId="14100"/>
          <ac:picMkLst>
            <pc:docMk/>
            <pc:sldMk cId="1392256079" sldId="536"/>
            <ac:picMk id="2050" creationId="{6095BD95-4408-4493-8F64-5D6806969431}"/>
          </ac:picMkLst>
        </pc:picChg>
      </pc:sldChg>
      <pc:sldChg chg="addSp delSp modSp add mod setBg setClrOvrMap">
        <pc:chgData name="James McClenon" userId="1f27c3c96186fa38" providerId="LiveId" clId="{4776560F-E2E9-4159-8E0B-1095F179C24F}" dt="2018-11-02T15:47:05.178" v="8363" actId="20577"/>
        <pc:sldMkLst>
          <pc:docMk/>
          <pc:sldMk cId="1107529521" sldId="538"/>
        </pc:sldMkLst>
        <pc:spChg chg="mod">
          <ac:chgData name="James McClenon" userId="1f27c3c96186fa38" providerId="LiveId" clId="{4776560F-E2E9-4159-8E0B-1095F179C24F}" dt="2018-11-02T15:45:53.634" v="8312" actId="14100"/>
          <ac:spMkLst>
            <pc:docMk/>
            <pc:sldMk cId="1107529521" sldId="538"/>
            <ac:spMk id="2" creationId="{FB84521A-516D-462D-B9F1-6B20A80EEBD5}"/>
          </ac:spMkLst>
        </pc:spChg>
        <pc:spChg chg="mod ord">
          <ac:chgData name="James McClenon" userId="1f27c3c96186fa38" providerId="LiveId" clId="{4776560F-E2E9-4159-8E0B-1095F179C24F}" dt="2018-11-02T15:47:05.178" v="8363" actId="20577"/>
          <ac:spMkLst>
            <pc:docMk/>
            <pc:sldMk cId="1107529521" sldId="538"/>
            <ac:spMk id="3" creationId="{42E7FD6A-0185-42D9-B5AC-0C2EC582B363}"/>
          </ac:spMkLst>
        </pc:spChg>
        <pc:spChg chg="del mod">
          <ac:chgData name="James McClenon" userId="1f27c3c96186fa38" providerId="LiveId" clId="{4776560F-E2E9-4159-8E0B-1095F179C24F}" dt="2018-11-02T15:41:28.215" v="8193"/>
          <ac:spMkLst>
            <pc:docMk/>
            <pc:sldMk cId="1107529521" sldId="538"/>
            <ac:spMk id="4" creationId="{5EAA550F-7E25-4EE4-8B38-0BC487CF3DF8}"/>
          </ac:spMkLst>
        </pc:spChg>
        <pc:spChg chg="add">
          <ac:chgData name="James McClenon" userId="1f27c3c96186fa38" providerId="LiveId" clId="{4776560F-E2E9-4159-8E0B-1095F179C24F}" dt="2018-11-02T15:44:48.529" v="8214" actId="26606"/>
          <ac:spMkLst>
            <pc:docMk/>
            <pc:sldMk cId="1107529521" sldId="538"/>
            <ac:spMk id="71" creationId="{56C20283-73E0-40EC-8AD8-057F581F64C2}"/>
          </ac:spMkLst>
        </pc:spChg>
        <pc:spChg chg="add">
          <ac:chgData name="James McClenon" userId="1f27c3c96186fa38" providerId="LiveId" clId="{4776560F-E2E9-4159-8E0B-1095F179C24F}" dt="2018-11-02T15:44:48.529" v="8214" actId="26606"/>
          <ac:spMkLst>
            <pc:docMk/>
            <pc:sldMk cId="1107529521" sldId="538"/>
            <ac:spMk id="73" creationId="{3FCC729B-E528-40C3-82D3-BA4375575E87}"/>
          </ac:spMkLst>
        </pc:spChg>
        <pc:spChg chg="add">
          <ac:chgData name="James McClenon" userId="1f27c3c96186fa38" providerId="LiveId" clId="{4776560F-E2E9-4159-8E0B-1095F179C24F}" dt="2018-11-02T15:44:48.529" v="8214" actId="26606"/>
          <ac:spMkLst>
            <pc:docMk/>
            <pc:sldMk cId="1107529521" sldId="538"/>
            <ac:spMk id="75" creationId="{58F1FB8D-1842-4A04-998D-6CF047AB2790}"/>
          </ac:spMkLst>
        </pc:spChg>
        <pc:picChg chg="add mod">
          <ac:chgData name="James McClenon" userId="1f27c3c96186fa38" providerId="LiveId" clId="{4776560F-E2E9-4159-8E0B-1095F179C24F}" dt="2018-11-02T15:44:48.529" v="8214" actId="26606"/>
          <ac:picMkLst>
            <pc:docMk/>
            <pc:sldMk cId="1107529521" sldId="538"/>
            <ac:picMk id="1026" creationId="{70352957-756A-4233-BA2D-E7C6C316EE1D}"/>
          </ac:picMkLst>
        </pc:picChg>
      </pc:sldChg>
      <pc:sldChg chg="addSp delSp modSp add mod ord setBg">
        <pc:chgData name="James McClenon" userId="1f27c3c96186fa38" providerId="LiveId" clId="{4776560F-E2E9-4159-8E0B-1095F179C24F}" dt="2018-11-16T13:47:16.313" v="8812"/>
        <pc:sldMkLst>
          <pc:docMk/>
          <pc:sldMk cId="3872873750" sldId="539"/>
        </pc:sldMkLst>
        <pc:spChg chg="mod">
          <ac:chgData name="James McClenon" userId="1f27c3c96186fa38" providerId="LiveId" clId="{4776560F-E2E9-4159-8E0B-1095F179C24F}" dt="2018-11-02T16:01:05.917" v="8419" actId="14100"/>
          <ac:spMkLst>
            <pc:docMk/>
            <pc:sldMk cId="3872873750" sldId="539"/>
            <ac:spMk id="2" creationId="{6C4C6494-0E2B-4993-801B-32DF8DA10ABC}"/>
          </ac:spMkLst>
        </pc:spChg>
        <pc:spChg chg="mod ord">
          <ac:chgData name="James McClenon" userId="1f27c3c96186fa38" providerId="LiveId" clId="{4776560F-E2E9-4159-8E0B-1095F179C24F}" dt="2018-11-02T16:01:51.946" v="8432" actId="20577"/>
          <ac:spMkLst>
            <pc:docMk/>
            <pc:sldMk cId="3872873750" sldId="539"/>
            <ac:spMk id="3" creationId="{47A7889B-61CA-42E2-BB20-764BF5A378BF}"/>
          </ac:spMkLst>
        </pc:spChg>
        <pc:spChg chg="del mod">
          <ac:chgData name="James McClenon" userId="1f27c3c96186fa38" providerId="LiveId" clId="{4776560F-E2E9-4159-8E0B-1095F179C24F}" dt="2018-11-02T16:00:25.663" v="8409"/>
          <ac:spMkLst>
            <pc:docMk/>
            <pc:sldMk cId="3872873750" sldId="539"/>
            <ac:spMk id="4" creationId="{DF729139-596A-4D35-A657-B616FC1500EE}"/>
          </ac:spMkLst>
        </pc:spChg>
        <pc:spChg chg="add">
          <ac:chgData name="James McClenon" userId="1f27c3c96186fa38" providerId="LiveId" clId="{4776560F-E2E9-4159-8E0B-1095F179C24F}" dt="2018-11-02T16:00:58.094" v="8416" actId="26606"/>
          <ac:spMkLst>
            <pc:docMk/>
            <pc:sldMk cId="3872873750" sldId="539"/>
            <ac:spMk id="71" creationId="{4038CB10-1F5C-4D54-9DF7-12586DE5B007}"/>
          </ac:spMkLst>
        </pc:spChg>
        <pc:spChg chg="add">
          <ac:chgData name="James McClenon" userId="1f27c3c96186fa38" providerId="LiveId" clId="{4776560F-E2E9-4159-8E0B-1095F179C24F}" dt="2018-11-02T16:00:58.094" v="8416" actId="26606"/>
          <ac:spMkLst>
            <pc:docMk/>
            <pc:sldMk cId="3872873750" sldId="539"/>
            <ac:spMk id="73" creationId="{73ED6512-6858-4552-B699-9A97FE9A4EA2}"/>
          </ac:spMkLst>
        </pc:spChg>
        <pc:picChg chg="add mod">
          <ac:chgData name="James McClenon" userId="1f27c3c96186fa38" providerId="LiveId" clId="{4776560F-E2E9-4159-8E0B-1095F179C24F}" dt="2018-11-02T16:01:02.161" v="8417" actId="14100"/>
          <ac:picMkLst>
            <pc:docMk/>
            <pc:sldMk cId="3872873750" sldId="539"/>
            <ac:picMk id="2050" creationId="{22B41B65-9332-4514-AFB9-FE9FF1B49BD4}"/>
          </ac:picMkLst>
        </pc:picChg>
      </pc:sldChg>
      <pc:sldChg chg="addSp delSp modSp add ord">
        <pc:chgData name="James McClenon" userId="1f27c3c96186fa38" providerId="LiveId" clId="{4776560F-E2E9-4159-8E0B-1095F179C24F}" dt="2018-11-16T13:35:11.404" v="8538"/>
        <pc:sldMkLst>
          <pc:docMk/>
          <pc:sldMk cId="3243582729" sldId="540"/>
        </pc:sldMkLst>
        <pc:spChg chg="mod">
          <ac:chgData name="James McClenon" userId="1f27c3c96186fa38" providerId="LiveId" clId="{4776560F-E2E9-4159-8E0B-1095F179C24F}" dt="2018-11-16T13:34:56.866" v="8537" actId="20577"/>
          <ac:spMkLst>
            <pc:docMk/>
            <pc:sldMk cId="3243582729" sldId="540"/>
            <ac:spMk id="2" creationId="{47B45882-ECEF-4D23-80A6-7779FB347E67}"/>
          </ac:spMkLst>
        </pc:spChg>
        <pc:spChg chg="del">
          <ac:chgData name="James McClenon" userId="1f27c3c96186fa38" providerId="LiveId" clId="{4776560F-E2E9-4159-8E0B-1095F179C24F}" dt="2018-11-16T13:34:43.814" v="8516"/>
          <ac:spMkLst>
            <pc:docMk/>
            <pc:sldMk cId="3243582729" sldId="540"/>
            <ac:spMk id="3" creationId="{C0834CB7-890B-4276-BFA5-DCC0DF1A190A}"/>
          </ac:spMkLst>
        </pc:spChg>
        <pc:picChg chg="add mod">
          <ac:chgData name="James McClenon" userId="1f27c3c96186fa38" providerId="LiveId" clId="{4776560F-E2E9-4159-8E0B-1095F179C24F}" dt="2018-11-16T13:34:43.814" v="8516"/>
          <ac:picMkLst>
            <pc:docMk/>
            <pc:sldMk cId="3243582729" sldId="540"/>
            <ac:picMk id="5" creationId="{5FED12CC-1B84-4465-B282-2AD510C8013A}"/>
          </ac:picMkLst>
        </pc:picChg>
      </pc:sldChg>
      <pc:sldChg chg="addSp delSp modSp add mod setBg setClrOvrMap">
        <pc:chgData name="James McClenon" userId="1f27c3c96186fa38" providerId="LiveId" clId="{4776560F-E2E9-4159-8E0B-1095F179C24F}" dt="2018-11-16T13:56:03.695" v="9135" actId="14100"/>
        <pc:sldMkLst>
          <pc:docMk/>
          <pc:sldMk cId="1203725063" sldId="541"/>
        </pc:sldMkLst>
        <pc:spChg chg="mod">
          <ac:chgData name="James McClenon" userId="1f27c3c96186fa38" providerId="LiveId" clId="{4776560F-E2E9-4159-8E0B-1095F179C24F}" dt="2018-11-16T13:55:24.088" v="9112" actId="26606"/>
          <ac:spMkLst>
            <pc:docMk/>
            <pc:sldMk cId="1203725063" sldId="541"/>
            <ac:spMk id="2" creationId="{53C6F423-110F-4E4B-82CE-72B1CA771A21}"/>
          </ac:spMkLst>
        </pc:spChg>
        <pc:spChg chg="del mod">
          <ac:chgData name="James McClenon" userId="1f27c3c96186fa38" providerId="LiveId" clId="{4776560F-E2E9-4159-8E0B-1095F179C24F}" dt="2018-11-16T13:53:38.011" v="9082"/>
          <ac:spMkLst>
            <pc:docMk/>
            <pc:sldMk cId="1203725063" sldId="541"/>
            <ac:spMk id="3" creationId="{67DD2A56-619C-4414-BBEE-92F1043A5D0D}"/>
          </ac:spMkLst>
        </pc:spChg>
        <pc:spChg chg="mod">
          <ac:chgData name="James McClenon" userId="1f27c3c96186fa38" providerId="LiveId" clId="{4776560F-E2E9-4159-8E0B-1095F179C24F}" dt="2018-11-16T13:56:03.695" v="9135" actId="14100"/>
          <ac:spMkLst>
            <pc:docMk/>
            <pc:sldMk cId="1203725063" sldId="541"/>
            <ac:spMk id="4" creationId="{800CC087-EB15-4E0C-B1E4-9C2F4EA9F7A6}"/>
          </ac:spMkLst>
        </pc:spChg>
        <pc:picChg chg="add mod ord">
          <ac:chgData name="James McClenon" userId="1f27c3c96186fa38" providerId="LiveId" clId="{4776560F-E2E9-4159-8E0B-1095F179C24F}" dt="2018-11-16T13:55:29.262" v="9113" actId="14100"/>
          <ac:picMkLst>
            <pc:docMk/>
            <pc:sldMk cId="1203725063" sldId="541"/>
            <ac:picMk id="1026" creationId="{F950070C-98AB-4CD8-83AA-9549BAF08571}"/>
          </ac:picMkLst>
        </pc:picChg>
        <pc:cxnChg chg="add">
          <ac:chgData name="James McClenon" userId="1f27c3c96186fa38" providerId="LiveId" clId="{4776560F-E2E9-4159-8E0B-1095F179C24F}" dt="2018-11-16T13:55:24.088" v="9112" actId="26606"/>
          <ac:cxnSpMkLst>
            <pc:docMk/>
            <pc:sldMk cId="1203725063" sldId="541"/>
            <ac:cxnSpMk id="71" creationId="{E4A809D5-3600-46D4-A466-67F2349A54FB}"/>
          </ac:cxnSpMkLst>
        </pc:cxnChg>
      </pc:sldChg>
      <pc:sldChg chg="addSp delSp modSp add mod setBg setClrOvrMap">
        <pc:chgData name="James McClenon" userId="1f27c3c96186fa38" providerId="LiveId" clId="{4776560F-E2E9-4159-8E0B-1095F179C24F}" dt="2018-11-16T14:02:40.857" v="9391" actId="20577"/>
        <pc:sldMkLst>
          <pc:docMk/>
          <pc:sldMk cId="2311944917" sldId="542"/>
        </pc:sldMkLst>
        <pc:spChg chg="mod">
          <ac:chgData name="James McClenon" userId="1f27c3c96186fa38" providerId="LiveId" clId="{4776560F-E2E9-4159-8E0B-1095F179C24F}" dt="2018-11-16T14:02:22.413" v="9349" actId="20577"/>
          <ac:spMkLst>
            <pc:docMk/>
            <pc:sldMk cId="2311944917" sldId="542"/>
            <ac:spMk id="2" creationId="{BBE7457F-0F2A-4E14-81FC-5A781CE627AE}"/>
          </ac:spMkLst>
        </pc:spChg>
        <pc:spChg chg="mod">
          <ac:chgData name="James McClenon" userId="1f27c3c96186fa38" providerId="LiveId" clId="{4776560F-E2E9-4159-8E0B-1095F179C24F}" dt="2018-11-16T14:02:40.857" v="9391" actId="20577"/>
          <ac:spMkLst>
            <pc:docMk/>
            <pc:sldMk cId="2311944917" sldId="542"/>
            <ac:spMk id="3" creationId="{4CC116D8-F192-44B8-900B-8890D038FB14}"/>
          </ac:spMkLst>
        </pc:spChg>
        <pc:spChg chg="del mod">
          <ac:chgData name="James McClenon" userId="1f27c3c96186fa38" providerId="LiveId" clId="{4776560F-E2E9-4159-8E0B-1095F179C24F}" dt="2018-11-16T14:01:03.444" v="9314"/>
          <ac:spMkLst>
            <pc:docMk/>
            <pc:sldMk cId="2311944917" sldId="542"/>
            <ac:spMk id="4" creationId="{0C23DECD-C828-44D2-A819-49286255B135}"/>
          </ac:spMkLst>
        </pc:spChg>
        <pc:picChg chg="add mod ord">
          <ac:chgData name="James McClenon" userId="1f27c3c96186fa38" providerId="LiveId" clId="{4776560F-E2E9-4159-8E0B-1095F179C24F}" dt="2018-11-16T14:01:17.210" v="9315" actId="26606"/>
          <ac:picMkLst>
            <pc:docMk/>
            <pc:sldMk cId="2311944917" sldId="542"/>
            <ac:picMk id="2050" creationId="{FC3D2055-3407-4E33-863D-574E6F87B866}"/>
          </ac:picMkLst>
        </pc:picChg>
      </pc:sldChg>
    </pc:docChg>
  </pc:docChgLst>
  <pc:docChgLst>
    <pc:chgData name="James McClenon" userId="1f27c3c96186fa38" providerId="LiveId" clId="{C3B7722A-DFC8-43AE-BC6F-66A018B3CCF6}"/>
  </pc:docChgLst>
  <pc:docChgLst>
    <pc:chgData name="James McClenon" userId="1f27c3c96186fa38" providerId="LiveId" clId="{85DD2981-8088-4527-A751-46C11EF1B902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\Finding ESP Genes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1AD72-C056-4D49-8288-0E66D8F0A2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1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4D8A7-3439-40D9-9C79-3E4A03DF2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4D8A7-3439-40D9-9C79-3E4A03DF27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82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4D8A7-3439-40D9-9C79-3E4A03DF27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87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1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51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0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4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7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48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9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9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62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8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6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1F13C-2BF1-4D76-943F-822059F1BC73}" type="datetimeFigureOut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7E5C-E9D2-4097-B3DC-CCBBE28AD9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6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362" name="Picture 2" descr="Image result for sorrat experimental data">
            <a:extLst>
              <a:ext uri="{FF2B5EF4-FFF2-40B4-BE49-F238E27FC236}">
                <a16:creationId xmlns:a16="http://schemas.microsoft.com/office/drawing/2014/main" id="{0AAD17C5-BD91-40A3-AA95-A9609B359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2" r="1" b="28631"/>
          <a:stretch/>
        </p:blipFill>
        <p:spPr bwMode="auto">
          <a:xfrm>
            <a:off x="38110" y="16043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592" y="278185"/>
            <a:ext cx="8001000" cy="56388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Secondary Analysis of Sitter Group Data: Testing Hypotheses from the PK Literature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Submitted to the Journal of Parapsychology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November 2018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James McClenon, Ph. D.</a:t>
            </a: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4997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Mini-lab films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4" y="1219200"/>
            <a:ext cx="9130145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3300" dirty="0"/>
              <a:t>  </a:t>
            </a:r>
            <a:r>
              <a:rPr lang="en-US" sz="2600" dirty="0"/>
              <a:t>                                                                  </a:t>
            </a:r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 flipH="1">
            <a:off x="152400" y="1524000"/>
            <a:ext cx="15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C:\Users\Jim\AppData\Local\Microsoft\Windows\INetCache\Content.Word\image33.jpg">
            <a:extLst>
              <a:ext uri="{FF2B5EF4-FFF2-40B4-BE49-F238E27FC236}">
                <a16:creationId xmlns:a16="http://schemas.microsoft.com/office/drawing/2014/main" id="{B430AF99-9AE4-4DE3-ABA8-CCB001F39E0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990600"/>
            <a:ext cx="4391025" cy="5714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072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BF8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 descr="C:\Users\Jim\AppData\Local\Microsoft\Windows\INetCache\Content.Word\image35.jpg">
            <a:extLst>
              <a:ext uri="{FF2B5EF4-FFF2-40B4-BE49-F238E27FC236}">
                <a16:creationId xmlns:a16="http://schemas.microsoft.com/office/drawing/2014/main" id="{C199A7DD-6519-47AF-90F9-F1CA4913DE30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r="9423" b="2"/>
          <a:stretch/>
        </p:blipFill>
        <p:spPr bwMode="auto">
          <a:xfrm>
            <a:off x="245661" y="321733"/>
            <a:ext cx="4173940" cy="410739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20466-3468-4495-9555-B810991AE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02640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Entity Letters</a:t>
            </a:r>
          </a:p>
        </p:txBody>
      </p:sp>
      <p:pic>
        <p:nvPicPr>
          <p:cNvPr id="10" name="Content Placeholder 5" descr="C:\Users\Jim\AppData\Local\Microsoft\Windows\INetCache\Content.Word\image13.jpg">
            <a:extLst>
              <a:ext uri="{FF2B5EF4-FFF2-40B4-BE49-F238E27FC236}">
                <a16:creationId xmlns:a16="http://schemas.microsoft.com/office/drawing/2014/main" id="{E288D08D-E2BD-4823-B796-F42FC1974E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34" y="152400"/>
            <a:ext cx="4576866" cy="6383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34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0C14-5BB2-49E5-95B0-D0703D14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SORRAT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134DE-3E93-40F3-B11C-9B3FB03B9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486400"/>
          </a:xfrm>
        </p:spPr>
        <p:txBody>
          <a:bodyPr>
            <a:normAutofit fontScale="47500" lnSpcReduction="20000"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sz="3300" dirty="0"/>
              <a:t>1961 – 1966   Dr J. G. Neihardt organizes SORRAT                         </a:t>
            </a:r>
          </a:p>
          <a:p>
            <a:r>
              <a:rPr lang="de-DE" sz="3300" dirty="0"/>
              <a:t>1962-1965      Tom Richards in Arizona (1962-1965)</a:t>
            </a:r>
          </a:p>
          <a:p>
            <a:r>
              <a:rPr lang="de-DE" sz="3300" dirty="0"/>
              <a:t>1965    Richards returns to Columbia; Neihardt asks him to help re-organize SORRAT group</a:t>
            </a:r>
          </a:p>
          <a:p>
            <a:r>
              <a:rPr lang="de-DE" sz="3300" dirty="0"/>
              <a:t>1966-72 – Tom Richards in Columbia, then moves to Cape Gardeau, Missouri where he teaches college classes		</a:t>
            </a:r>
            <a:endParaRPr lang="en-US" sz="3300" dirty="0"/>
          </a:p>
          <a:p>
            <a:r>
              <a:rPr lang="de-DE" sz="3300" dirty="0"/>
              <a:t>1974-1977 Richards lives in Columbia, then Centralia		                      </a:t>
            </a:r>
            <a:endParaRPr lang="en-US" sz="3300" dirty="0"/>
          </a:p>
          <a:p>
            <a:r>
              <a:rPr lang="de-DE" sz="3300" dirty="0"/>
              <a:t>1977 Richards moves to Rolla, Missori (1977), Cox retires, movers to Rolla (1977)</a:t>
            </a:r>
          </a:p>
          <a:p>
            <a:r>
              <a:rPr lang="de-DE" sz="3300" dirty="0"/>
              <a:t>1978   Cox constructs early minilab </a:t>
            </a:r>
          </a:p>
          <a:p>
            <a:r>
              <a:rPr lang="de-DE" sz="3300" dirty="0"/>
              <a:t>1979-1982 – Cox mini-lab films</a:t>
            </a:r>
          </a:p>
          <a:p>
            <a:r>
              <a:rPr lang="de-DE" sz="3400" dirty="0"/>
              <a:t>1981 McClenon begins sociological investigation</a:t>
            </a:r>
          </a:p>
          <a:p>
            <a:r>
              <a:rPr lang="de-DE" sz="3400" dirty="0"/>
              <a:t>1983 – Replication failures (FRNM,</a:t>
            </a:r>
            <a:r>
              <a:rPr lang="en-US" sz="3400" dirty="0"/>
              <a:t> McDonnell Laboratory for Psychical Research)</a:t>
            </a:r>
            <a:r>
              <a:rPr lang="de-DE" sz="3400" dirty="0"/>
              <a:t> </a:t>
            </a:r>
            <a:endParaRPr lang="en-US" sz="3400" dirty="0"/>
          </a:p>
          <a:p>
            <a:r>
              <a:rPr lang="de-DE" sz="3400" dirty="0"/>
              <a:t>1999-2007   Ivan Richards (Tom‘s son) plays important role in SORRAT	</a:t>
            </a:r>
            <a:endParaRPr lang="en-US" sz="3400" dirty="0"/>
          </a:p>
          <a:p>
            <a:endParaRPr lang="en-US" dirty="0"/>
          </a:p>
        </p:txBody>
      </p:sp>
      <p:pic>
        <p:nvPicPr>
          <p:cNvPr id="2050" name="Picture 2" descr="Image result for sorrat table leviations">
            <a:extLst>
              <a:ext uri="{FF2B5EF4-FFF2-40B4-BE49-F238E27FC236}">
                <a16:creationId xmlns:a16="http://schemas.microsoft.com/office/drawing/2014/main" id="{998B9758-1174-47F6-9CD7-86C2CBE557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18640"/>
            <a:ext cx="4038600" cy="408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336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B9A35-03CA-46CE-985F-F22A902C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65125"/>
            <a:ext cx="64515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McClenon - Participant Observation (1981-2017)</a:t>
            </a:r>
          </a:p>
        </p:txBody>
      </p:sp>
      <p:pic>
        <p:nvPicPr>
          <p:cNvPr id="7170" name="Picture 2" descr="The Entity Letters: A Sociologist on the Trail of a Supernatural Mystery by [McClenon, James]">
            <a:extLst>
              <a:ext uri="{FF2B5EF4-FFF2-40B4-BE49-F238E27FC236}">
                <a16:creationId xmlns:a16="http://schemas.microsoft.com/office/drawing/2014/main" id="{9258F7D1-2AF9-422E-BB59-3FFFDF9666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66" y="1905000"/>
            <a:ext cx="2569467" cy="380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CB8CE-9CB7-4C45-B506-40E5DCEE9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6417" y="1905000"/>
            <a:ext cx="5370763" cy="449580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lvl="0" indent="-228600">
              <a:lnSpc>
                <a:spcPct val="90000"/>
              </a:lnSpc>
            </a:pPr>
            <a:r>
              <a:rPr lang="en-US" dirty="0"/>
              <a:t>Began sociological investigation of SORRAT in 1981</a:t>
            </a:r>
          </a:p>
          <a:p>
            <a:pPr lvl="0" indent="-228600">
              <a:lnSpc>
                <a:spcPct val="90000"/>
              </a:lnSpc>
            </a:pPr>
            <a:r>
              <a:rPr lang="en-US" dirty="0"/>
              <a:t>FRNM experiment failed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McDonnell Lab unable to replicate Cox’s minilab experiments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Visits in </a:t>
            </a:r>
            <a:r>
              <a:rPr lang="de-DE" i="1" dirty="0"/>
              <a:t>1981, 1982, 1983, 1986, 1988, 1992, 1996, 2001, 2002, 2004, 2017 (retrieved notes)</a:t>
            </a:r>
            <a:endParaRPr lang="en-US" dirty="0"/>
          </a:p>
          <a:p>
            <a:pPr lvl="0" indent="-228600">
              <a:lnSpc>
                <a:spcPct val="90000"/>
              </a:lnSpc>
            </a:pPr>
            <a:r>
              <a:rPr lang="en-US" dirty="0"/>
              <a:t>Richards documented experimental sessions until his death in 2015 </a:t>
            </a:r>
          </a:p>
          <a:p>
            <a:pPr indent="-228600">
              <a:lnSpc>
                <a:spcPct val="9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51302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9E8E-9EF0-44CB-9538-00CD6160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0" y="36095"/>
            <a:ext cx="3703030" cy="39263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r>
              <a:rPr lang="en-US" sz="4000" dirty="0">
                <a:solidFill>
                  <a:srgbClr val="00B0F0"/>
                </a:solidFill>
              </a:rPr>
              <a:t>Theory:</a:t>
            </a:r>
            <a:br>
              <a:rPr lang="en-US" sz="4000" dirty="0">
                <a:solidFill>
                  <a:srgbClr val="00B0F0"/>
                </a:solidFill>
              </a:rPr>
            </a:br>
            <a:br>
              <a:rPr lang="en-US" sz="4000" dirty="0">
                <a:solidFill>
                  <a:srgbClr val="00B0F0"/>
                </a:solidFill>
              </a:rPr>
            </a:br>
            <a:r>
              <a:rPr lang="en-US" sz="4000" dirty="0">
                <a:solidFill>
                  <a:srgbClr val="00B0F0"/>
                </a:solidFill>
              </a:rPr>
              <a:t> </a:t>
            </a:r>
            <a:br>
              <a:rPr lang="en-US" sz="4000" dirty="0">
                <a:solidFill>
                  <a:srgbClr val="00B0F0"/>
                </a:solidFill>
              </a:rPr>
            </a:br>
            <a:r>
              <a:rPr lang="en-US" sz="4000" dirty="0">
                <a:solidFill>
                  <a:srgbClr val="00B0F0"/>
                </a:solidFill>
              </a:rPr>
              <a:t>Spirits do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D970C-BD57-44A3-8901-AC85B36F3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9970" y="4535899"/>
            <a:ext cx="3483937" cy="22860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/>
              <a:t>No replicable experimental strategy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FA39909B-DECF-42F2-A84F-139B10AC9A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/>
          </a:blip>
          <a:srcRect l="373" r="13509"/>
          <a:stretch/>
        </p:blipFill>
        <p:spPr>
          <a:xfrm>
            <a:off x="20" y="10"/>
            <a:ext cx="4800580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2970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Batcheldor psychokinesis">
            <a:extLst>
              <a:ext uri="{FF2B5EF4-FFF2-40B4-BE49-F238E27FC236}">
                <a16:creationId xmlns:a16="http://schemas.microsoft.com/office/drawing/2014/main" id="{66AF17B2-37C7-4D92-97D0-91CD482365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r="27268" b="1"/>
          <a:stretch/>
        </p:blipFill>
        <p:spPr bwMode="auto">
          <a:xfrm>
            <a:off x="4191001" y="10"/>
            <a:ext cx="4953000" cy="69341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57" y="0"/>
            <a:ext cx="3754752" cy="1828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400" dirty="0"/>
              <a:t>Kenneth </a:t>
            </a:r>
            <a:r>
              <a:rPr lang="en-US" sz="3400" dirty="0" err="1"/>
              <a:t>Batcheldor</a:t>
            </a:r>
            <a:r>
              <a:rPr lang="en-US" sz="3400" dirty="0"/>
              <a:t> (1966, 1979, 1984)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4157" y="1524000"/>
            <a:ext cx="3754752" cy="5181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-228600">
              <a:lnSpc>
                <a:spcPct val="90000"/>
              </a:lnSpc>
            </a:pPr>
            <a:endParaRPr lang="en-US" sz="1600" dirty="0"/>
          </a:p>
          <a:p>
            <a:pPr indent="-228600">
              <a:lnSpc>
                <a:spcPct val="90000"/>
              </a:lnSpc>
            </a:pPr>
            <a:r>
              <a:rPr lang="en-US" sz="3200" dirty="0">
                <a:solidFill>
                  <a:srgbClr val="FF0000"/>
                </a:solidFill>
              </a:rPr>
              <a:t>Fear of psi and ownership resistance thwart PK</a:t>
            </a:r>
          </a:p>
          <a:p>
            <a:pPr indent="-228600">
              <a:lnSpc>
                <a:spcPct val="90000"/>
              </a:lnSpc>
            </a:pPr>
            <a:r>
              <a:rPr lang="en-US" sz="3200" dirty="0">
                <a:solidFill>
                  <a:srgbClr val="00B050"/>
                </a:solidFill>
              </a:rPr>
              <a:t>Artifacts overcome  these obstacles</a:t>
            </a:r>
          </a:p>
          <a:p>
            <a:pPr indent="-228600">
              <a:lnSpc>
                <a:spcPct val="90000"/>
              </a:lnSpc>
            </a:pPr>
            <a:r>
              <a:rPr lang="en-US" sz="3200" dirty="0"/>
              <a:t>Resulting belief allows authentic P</a:t>
            </a:r>
            <a:r>
              <a:rPr lang="en-US" dirty="0"/>
              <a:t>K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Later revision: </a:t>
            </a:r>
            <a:r>
              <a:rPr lang="de-DE" i="1" dirty="0"/>
              <a:t>Universal Creative Principle</a:t>
            </a:r>
            <a:r>
              <a:rPr lang="de-DE" dirty="0"/>
              <a:t> </a:t>
            </a:r>
            <a:endParaRPr lang="en-US" dirty="0"/>
          </a:p>
          <a:p>
            <a:pPr marL="114300" indent="0">
              <a:lnSpc>
                <a:spcPct val="9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6879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s://i2.wp.com/altereddimensions.net/main/wp-content/uploads/2014/04/image38.png">
            <a:extLst>
              <a:ext uri="{FF2B5EF4-FFF2-40B4-BE49-F238E27FC236}">
                <a16:creationId xmlns:a16="http://schemas.microsoft.com/office/drawing/2014/main" id="{BA1C5091-9827-47E8-9892-6E5D65D7C1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9" b="1"/>
          <a:stretch/>
        </p:blipFill>
        <p:spPr bwMode="auto">
          <a:xfrm>
            <a:off x="4937085" y="-2"/>
            <a:ext cx="4206915" cy="5914472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-2008"/>
            <a:ext cx="3985902" cy="18308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</a:rPr>
              <a:t>Conjuring Up Philip </a:t>
            </a:r>
            <a:br>
              <a:rPr lang="en-US" sz="3200" dirty="0"/>
            </a:br>
            <a:r>
              <a:rPr lang="en-US" sz="2400" dirty="0"/>
              <a:t>(Owen and Sparrow, 1972)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0"/>
            <a:ext cx="4365585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3200" dirty="0"/>
              <a:t>The Philip Group (1972-1977) </a:t>
            </a:r>
          </a:p>
          <a:p>
            <a:pPr indent="-228600">
              <a:lnSpc>
                <a:spcPct val="90000"/>
              </a:lnSpc>
            </a:pPr>
            <a:r>
              <a:rPr lang="en-US" sz="3200" dirty="0" err="1"/>
              <a:t>Batcheldor’s</a:t>
            </a:r>
            <a:r>
              <a:rPr lang="en-US" sz="3200" dirty="0"/>
              <a:t> suggestions brought success</a:t>
            </a:r>
          </a:p>
          <a:p>
            <a:pPr indent="-228600">
              <a:lnSpc>
                <a:spcPct val="90000"/>
              </a:lnSpc>
            </a:pPr>
            <a:r>
              <a:rPr lang="en-US" sz="3200" dirty="0"/>
              <a:t>Raps, table movements</a:t>
            </a:r>
          </a:p>
          <a:p>
            <a:pPr indent="-228600">
              <a:lnSpc>
                <a:spcPct val="90000"/>
              </a:lnSpc>
            </a:pPr>
            <a:r>
              <a:rPr lang="en-US" sz="3200" dirty="0"/>
              <a:t>Assumption: collective ideology facilitated PK</a:t>
            </a:r>
          </a:p>
          <a:p>
            <a:pPr indent="-228600"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9343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824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SORRAT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4157" y="2871982"/>
            <a:ext cx="3754752" cy="36812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-228600">
              <a:lnSpc>
                <a:spcPct val="90000"/>
              </a:lnSpc>
            </a:pPr>
            <a:r>
              <a:rPr lang="en-US" dirty="0"/>
              <a:t>John G. </a:t>
            </a:r>
            <a:r>
              <a:rPr lang="en-US" dirty="0" err="1"/>
              <a:t>Niehardt</a:t>
            </a:r>
            <a:r>
              <a:rPr lang="en-US" dirty="0"/>
              <a:t> hypothesized that </a:t>
            </a:r>
            <a:r>
              <a:rPr lang="en-US" b="1" dirty="0"/>
              <a:t>rapport</a:t>
            </a:r>
            <a:r>
              <a:rPr lang="en-US" dirty="0"/>
              <a:t> facilitated PK</a:t>
            </a:r>
          </a:p>
          <a:p>
            <a:pPr marL="0" indent="-228600">
              <a:lnSpc>
                <a:spcPct val="90000"/>
              </a:lnSpc>
            </a:pPr>
            <a:r>
              <a:rPr lang="en-US" dirty="0"/>
              <a:t>ideas shaped by Black Elk and “pragmatic mysticism”</a:t>
            </a:r>
          </a:p>
          <a:p>
            <a:pPr marL="0" indent="-228600">
              <a:lnSpc>
                <a:spcPct val="90000"/>
              </a:lnSpc>
            </a:pPr>
            <a:r>
              <a:rPr lang="en-US" dirty="0"/>
              <a:t>SORRAT experiment preceded </a:t>
            </a:r>
            <a:r>
              <a:rPr lang="en-US" dirty="0" err="1"/>
              <a:t>Batcheldor</a:t>
            </a:r>
            <a:r>
              <a:rPr lang="en-US" dirty="0"/>
              <a:t>/ Philip Group but Richards corresponded with </a:t>
            </a:r>
            <a:r>
              <a:rPr lang="en-US" dirty="0" err="1"/>
              <a:t>Batcheldor</a:t>
            </a:r>
            <a:endParaRPr lang="en-US" sz="1600" dirty="0"/>
          </a:p>
          <a:p>
            <a:pPr marL="0" indent="-228600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Image result for John G. Neihardt">
            <a:extLst>
              <a:ext uri="{FF2B5EF4-FFF2-40B4-BE49-F238E27FC236}">
                <a16:creationId xmlns:a16="http://schemas.microsoft.com/office/drawing/2014/main" id="{3B025604-31C1-4319-B3EE-C17447B272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890"/>
          <a:stretch/>
        </p:blipFill>
        <p:spPr bwMode="auto"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70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B31962-9D47-4A8A-81C1-6687ACCFF5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0"/>
          <a:stretch/>
        </p:blipFill>
        <p:spPr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184D0F-ED88-420E-B433-A8D7200B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7" y="272717"/>
            <a:ext cx="3754752" cy="15239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Ritual Healing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DF6E9-DE53-4739-8929-A7C9D8185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898" y="1676399"/>
            <a:ext cx="4351007" cy="50292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-228600">
              <a:lnSpc>
                <a:spcPct val="90000"/>
              </a:lnSpc>
            </a:pPr>
            <a:r>
              <a:rPr lang="en-US" sz="2000" dirty="0"/>
              <a:t>Ancient hominids: 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huddled around fires for many millennia 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developed voice modulation (singing, dancing), symbolization, language, ritual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derived hypnotic/placebo benefits from ritual healing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absorption/ dissociation genes became more prevalent</a:t>
            </a:r>
            <a:endParaRPr lang="en-US" sz="1200" dirty="0"/>
          </a:p>
          <a:p>
            <a:pPr marL="571500" lvl="2" indent="0">
              <a:lnSpc>
                <a:spcPct val="90000"/>
              </a:lnSpc>
              <a:buNone/>
            </a:pPr>
            <a:endParaRPr lang="en-US" sz="1200" dirty="0"/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Process shaped anomalous experiences: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apparitions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paranormal dreams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waking ESP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 PK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OBE 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NDE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synchronicity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spiritual healing</a:t>
            </a:r>
          </a:p>
          <a:p>
            <a:pPr marL="400050" lvl="1" indent="-228600">
              <a:lnSpc>
                <a:spcPct val="90000"/>
              </a:lnSpc>
            </a:pPr>
            <a:r>
              <a:rPr lang="en-US" sz="1600" dirty="0"/>
              <a:t>UFOs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5475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15424-FBA7-48AC-A0BD-A3E57856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03325"/>
            <a:ext cx="3985902" cy="796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>
                <a:solidFill>
                  <a:srgbClr val="92D050"/>
                </a:solidFill>
              </a:rPr>
              <a:t>Ritual Healing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183E1-E1A3-4318-955C-5DDD2E05F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093" y="1752600"/>
            <a:ext cx="3985907" cy="4953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lnSpc>
                <a:spcPct val="90000"/>
              </a:lnSpc>
            </a:pPr>
            <a:r>
              <a:rPr lang="en-US" sz="2400" dirty="0"/>
              <a:t>Result: beliefs in spirits, souls, life after death, and magical abilities  -- the foundations for shamanism</a:t>
            </a:r>
          </a:p>
          <a:p>
            <a:pPr marL="0" indent="-228600">
              <a:lnSpc>
                <a:spcPct val="90000"/>
              </a:lnSpc>
            </a:pPr>
            <a:endParaRPr lang="en-US" sz="2400" dirty="0"/>
          </a:p>
          <a:p>
            <a:pPr marL="0" indent="-228600">
              <a:lnSpc>
                <a:spcPct val="90000"/>
              </a:lnSpc>
            </a:pPr>
            <a:r>
              <a:rPr lang="en-US" sz="2400" dirty="0"/>
              <a:t>Shamanism’s evolutionary impact shaped spirituality</a:t>
            </a:r>
          </a:p>
          <a:p>
            <a:pPr marL="0" indent="-228600">
              <a:lnSpc>
                <a:spcPct val="90000"/>
              </a:lnSpc>
            </a:pPr>
            <a:endParaRPr lang="en-US" sz="2400" dirty="0"/>
          </a:p>
          <a:p>
            <a:pPr marL="0" indent="-228600">
              <a:lnSpc>
                <a:spcPct val="90000"/>
              </a:lnSpc>
            </a:pPr>
            <a:r>
              <a:rPr lang="en-US" sz="2400" dirty="0"/>
              <a:t>This theory emphasizes the role of special individuals (shamans) and small groups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indent="-228600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2052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cave paintings shaman">
            <a:extLst>
              <a:ext uri="{FF2B5EF4-FFF2-40B4-BE49-F238E27FC236}">
                <a16:creationId xmlns:a16="http://schemas.microsoft.com/office/drawing/2014/main" id="{BB587B9C-4BE9-4222-8F96-32181B0DA9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r="16241" b="-2"/>
          <a:stretch/>
        </p:blipFill>
        <p:spPr bwMode="auto">
          <a:xfrm>
            <a:off x="5062605" y="-2"/>
            <a:ext cx="4081395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76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John G. Neihardt">
            <a:extLst>
              <a:ext uri="{FF2B5EF4-FFF2-40B4-BE49-F238E27FC236}">
                <a16:creationId xmlns:a16="http://schemas.microsoft.com/office/drawing/2014/main" id="{3B025604-31C1-4319-B3EE-C17447B272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1"/>
          <a:stretch/>
        </p:blipFill>
        <p:spPr bwMode="auto">
          <a:xfrm>
            <a:off x="20" y="10"/>
            <a:ext cx="34797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454" y="365124"/>
            <a:ext cx="4808145" cy="1311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John G. Neihardt</a:t>
            </a:r>
            <a:br>
              <a:rPr lang="en-US" dirty="0"/>
            </a:br>
            <a:r>
              <a:rPr lang="en-US" dirty="0"/>
              <a:t>         </a:t>
            </a:r>
            <a:r>
              <a:rPr lang="en-US" sz="2800" dirty="0"/>
              <a:t>(1981-1973)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02455" y="1981200"/>
            <a:ext cx="4972090" cy="451167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Famous poet and author of </a:t>
            </a:r>
            <a:r>
              <a:rPr lang="en-US" sz="3200" i="1" dirty="0">
                <a:solidFill>
                  <a:srgbClr val="FFFFFF"/>
                </a:solidFill>
              </a:rPr>
              <a:t>Black Elk Speaks</a:t>
            </a: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Familiar with Lakota Sioux shamanism</a:t>
            </a:r>
            <a:endParaRPr lang="en-US" sz="3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dirty="0"/>
              <a:t>Founded Society for Research on Rapport Telekinesis (SORRAT) 1961</a:t>
            </a:r>
          </a:p>
          <a:p>
            <a:pPr marL="0" indent="0">
              <a:lnSpc>
                <a:spcPct val="90000"/>
              </a:lnSpc>
              <a:buNone/>
            </a:pPr>
            <a:endParaRPr lang="en-US" sz="2100" dirty="0"/>
          </a:p>
          <a:p>
            <a:pPr marL="0" indent="-228600">
              <a:lnSpc>
                <a:spcPct val="90000"/>
              </a:lnSpc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031622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5882-ECEF-4D23-80A6-7779FB34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Ritual Healing Theory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ED12CC-1B84-4465-B282-2AD510C80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43582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162260-00D3-488A-98A6-76EB1F4F3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"/>
            <a:ext cx="80772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27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ave paintings shaman">
            <a:extLst>
              <a:ext uri="{FF2B5EF4-FFF2-40B4-BE49-F238E27FC236}">
                <a16:creationId xmlns:a16="http://schemas.microsoft.com/office/drawing/2014/main" id="{9A7AAA1A-E459-4E2D-B7C3-E47EE1011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r="1358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16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1"/>
            <a:ext cx="4991100" cy="13715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400" dirty="0"/>
              <a:t>Walter von </a:t>
            </a:r>
            <a:r>
              <a:rPr lang="en-US" sz="3400" dirty="0" err="1"/>
              <a:t>Lucadou</a:t>
            </a:r>
            <a:r>
              <a:rPr lang="en-US" sz="3400" dirty="0"/>
              <a:t> </a:t>
            </a:r>
            <a:br>
              <a:rPr lang="en-US" sz="3400" dirty="0"/>
            </a:br>
            <a:br>
              <a:rPr lang="en-US" sz="3400" dirty="0"/>
            </a:br>
            <a:r>
              <a:rPr lang="en-US" sz="2700" dirty="0"/>
              <a:t>Model of Pragmatic Information 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1524000"/>
            <a:ext cx="3985907" cy="5181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228600">
              <a:lnSpc>
                <a:spcPct val="90000"/>
              </a:lnSpc>
            </a:pPr>
            <a:endParaRPr lang="en-US" sz="1400" dirty="0"/>
          </a:p>
          <a:p>
            <a:pPr indent="-228600">
              <a:lnSpc>
                <a:spcPct val="90000"/>
              </a:lnSpc>
            </a:pPr>
            <a:r>
              <a:rPr lang="en-US" dirty="0"/>
              <a:t>Psi - a product of quantum mechanic entanglement </a:t>
            </a:r>
          </a:p>
          <a:p>
            <a:pPr indent="-228600">
              <a:lnSpc>
                <a:spcPct val="90000"/>
              </a:lnSpc>
            </a:pPr>
            <a:r>
              <a:rPr lang="en-US" i="1" dirty="0"/>
              <a:t>Entanglement </a:t>
            </a:r>
            <a:r>
              <a:rPr lang="en-US" dirty="0"/>
              <a:t>occurs when particles created together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Particles remain correlated even though separated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 Allows “spooky action at a distance” – such as ESP, PK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Zeno effect - continuous observation prevents quantum decay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Theory explains psi’s “hiding quality” </a:t>
            </a:r>
          </a:p>
          <a:p>
            <a:pPr indent="-228600">
              <a:lnSpc>
                <a:spcPct val="90000"/>
              </a:lnSpc>
            </a:pPr>
            <a:endParaRPr lang="en-US" sz="1400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Image result for lucadou model of pragmatic information">
            <a:extLst>
              <a:ext uri="{FF2B5EF4-FFF2-40B4-BE49-F238E27FC236}">
                <a16:creationId xmlns:a16="http://schemas.microsoft.com/office/drawing/2014/main" id="{0CF2C664-6C1A-4439-84AB-87364E7CDE5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6911" b="-2"/>
          <a:stretch/>
        </p:blipFill>
        <p:spPr bwMode="auto">
          <a:xfrm>
            <a:off x="5062605" y="-2"/>
            <a:ext cx="4081395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631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637F-4365-4235-9EFA-156EADBD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7201"/>
            <a:ext cx="3985902" cy="106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/>
              <a:t>Theory: </a:t>
            </a:r>
            <a:br>
              <a:rPr lang="en-US" sz="2800" dirty="0"/>
            </a:br>
            <a:r>
              <a:rPr lang="en-US" sz="2800" dirty="0"/>
              <a:t>The Role of Consciousness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44FA2-D899-45E4-97D5-44F0DF253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85907" cy="4724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000" dirty="0"/>
              <a:t>Anomalous experiences are correlated – implying consciousness as a underlying basis</a:t>
            </a:r>
          </a:p>
          <a:p>
            <a:pPr lvl="0" indent="-228600">
              <a:lnSpc>
                <a:spcPct val="90000"/>
              </a:lnSpc>
            </a:pPr>
            <a:r>
              <a:rPr lang="en-US" sz="2000" dirty="0"/>
              <a:t>Ganzfeld theory and Asian religious traditions regard normal consciousness as an obstacle to psi</a:t>
            </a:r>
          </a:p>
          <a:p>
            <a:pPr indent="-228600">
              <a:lnSpc>
                <a:spcPct val="90000"/>
              </a:lnSpc>
            </a:pPr>
            <a:r>
              <a:rPr lang="en-US" sz="2000" dirty="0"/>
              <a:t>Hindu/Buddhist/quantum theories imply a reality/consciousness connection</a:t>
            </a:r>
          </a:p>
          <a:p>
            <a:pPr lvl="0" indent="-228600">
              <a:lnSpc>
                <a:spcPct val="90000"/>
              </a:lnSpc>
            </a:pPr>
            <a:r>
              <a:rPr lang="en-US" sz="2000" dirty="0"/>
              <a:t>Theory: Conscious states of special people/groups disrupt collective consciousness, allowing alternate collective consciousness.</a:t>
            </a:r>
          </a:p>
          <a:p>
            <a:pPr indent="-228600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4DB436-3482-4639-B99D-375EA7706B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/>
          </a:blip>
          <a:srcRect l="1540" r="2863" b="-2"/>
          <a:stretch/>
        </p:blipFill>
        <p:spPr>
          <a:xfrm>
            <a:off x="5062605" y="-2"/>
            <a:ext cx="4081395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2123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://www.wmze.ca/PK/Table_tilting_experiment_by_KJ_Batcheldor_25_percent.jpg">
            <a:extLst>
              <a:ext uri="{FF2B5EF4-FFF2-40B4-BE49-F238E27FC236}">
                <a16:creationId xmlns:a16="http://schemas.microsoft.com/office/drawing/2014/main" id="{239FB7CC-D217-41BA-9879-E7E07FD2EC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8" r="17210" b="-2"/>
          <a:stretch/>
        </p:blipFill>
        <p:spPr bwMode="auto">
          <a:xfrm>
            <a:off x="4362242" y="37524"/>
            <a:ext cx="4781757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4B57F0-3CE2-4C74-8F71-22450A9C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4" y="609600"/>
            <a:ext cx="3754752" cy="21122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Common Theoretical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8B760-A5CB-4C0B-BB2D-DA9157FE1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157" y="2286000"/>
            <a:ext cx="3754752" cy="4876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sz="2400" dirty="0"/>
              <a:t> </a:t>
            </a:r>
          </a:p>
          <a:p>
            <a:pPr indent="-228600">
              <a:lnSpc>
                <a:spcPct val="90000"/>
              </a:lnSpc>
            </a:pPr>
            <a:endParaRPr lang="en-US" sz="2400" dirty="0"/>
          </a:p>
          <a:p>
            <a:pPr indent="-228600">
              <a:lnSpc>
                <a:spcPct val="90000"/>
              </a:lnSpc>
            </a:pPr>
            <a:r>
              <a:rPr lang="en-US" sz="3200" dirty="0"/>
              <a:t>People with certain characteristics thwart PK</a:t>
            </a:r>
          </a:p>
          <a:p>
            <a:pPr indent="-228600">
              <a:lnSpc>
                <a:spcPct val="90000"/>
              </a:lnSpc>
            </a:pPr>
            <a:endParaRPr lang="en-US" sz="3200" dirty="0"/>
          </a:p>
          <a:p>
            <a:pPr indent="-228600">
              <a:lnSpc>
                <a:spcPct val="90000"/>
              </a:lnSpc>
            </a:pPr>
            <a:r>
              <a:rPr lang="en-US" sz="3200" dirty="0"/>
              <a:t>Group interaction can overcome this resistance 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6125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13" descr="A vintage photo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B439C39-C315-4FDB-AC3E-9E7F213D5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r="4494"/>
          <a:stretch/>
        </p:blipFill>
        <p:spPr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52FBEB-3493-43E6-9E83-5070992F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4" y="838201"/>
            <a:ext cx="3754752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Two Basic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74CF6-586A-48D9-8F80-0BD3E54BC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157" y="2362201"/>
            <a:ext cx="3754752" cy="434339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accent1"/>
                </a:solidFill>
              </a:rPr>
              <a:t>Facilitation/suppression theory </a:t>
            </a:r>
            <a:r>
              <a:rPr lang="en-US" sz="2400" dirty="0"/>
              <a:t>– M</a:t>
            </a:r>
            <a:r>
              <a:rPr lang="en-US" sz="2400" b="1" dirty="0"/>
              <a:t>ost</a:t>
            </a:r>
            <a:r>
              <a:rPr lang="en-US" sz="2400" dirty="0"/>
              <a:t> people suppress PK; some facilitate it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accent1"/>
                </a:solidFill>
              </a:rPr>
              <a:t>Interaction theory</a:t>
            </a:r>
            <a:r>
              <a:rPr lang="en-US" sz="2400" dirty="0"/>
              <a:t>: Group participation (exposure to artifact, fraud, focus on narrative, rapport, shamanism) facilitates PK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1803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3D587-4047-41DD-BD47-7D7313D500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35000"/>
            <a:extLst/>
          </a:blip>
          <a:srcRect b="3226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387E4-CA18-40D7-BE94-C0DBB50C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5862"/>
            <a:ext cx="2484873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200">
                <a:solidFill>
                  <a:srgbClr val="FFFFFF"/>
                </a:solidFill>
              </a:rPr>
              <a:t>Methodology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60A6B-6AFD-4E8F-9EFE-0F01B3D75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6534" y="1065862"/>
            <a:ext cx="4308514" cy="472627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Participant observation included visits with SORRATs in 1981, 1982, 1983, 1986, 1988, 1992, 1996, 2001, 2002, 2004, 2017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Weekly correspondence with Tom Richards (1981-2004)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Analysis of 14 experimental record notebooks.</a:t>
            </a:r>
          </a:p>
          <a:p>
            <a:pPr indent="-228600"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61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C:\Users\Jim\AppData\Local\Microsoft\Windows\INetCache\Content.Word\image16.jpg">
            <a:extLst>
              <a:ext uri="{FF2B5EF4-FFF2-40B4-BE49-F238E27FC236}">
                <a16:creationId xmlns:a16="http://schemas.microsoft.com/office/drawing/2014/main" id="{4F45D055-D946-4ACB-98F0-33BDDBB5BA3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-3" b="-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597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0C76D-4AB5-48A7-BED1-18FF8E431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SORRAT Photo Albums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6BEB06-E164-4227-9061-F74E2DFE72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4038600" cy="3810000"/>
          </a:xfrm>
        </p:spPr>
      </p:pic>
      <p:pic>
        <p:nvPicPr>
          <p:cNvPr id="5122" name="Picture 2" descr="http://2.bp.blogspot.com/_fwmEDD63ntc/SMPB63Htg7I/AAAAAAAAA_M/f6QdvNeqiCk/s400/Sorrat-TableSelfLevit03.jpg">
            <a:extLst>
              <a:ext uri="{FF2B5EF4-FFF2-40B4-BE49-F238E27FC236}">
                <a16:creationId xmlns:a16="http://schemas.microsoft.com/office/drawing/2014/main" id="{719960E0-C0D2-4C96-9623-57892F9596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905000"/>
            <a:ext cx="3810000" cy="38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2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7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Image result for sorrat psychokinesis">
            <a:extLst>
              <a:ext uri="{FF2B5EF4-FFF2-40B4-BE49-F238E27FC236}">
                <a16:creationId xmlns:a16="http://schemas.microsoft.com/office/drawing/2014/main" id="{8CAC7E61-37AB-4857-B6F4-F925AD0E81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3365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CFBA-629B-48E8-A922-676CD29AB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6534" y="304800"/>
            <a:ext cx="4308514" cy="64770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SORRAT participants experienced:	 </a:t>
            </a:r>
          </a:p>
          <a:p>
            <a:pPr lvl="1" indent="-22860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rapping sounds</a:t>
            </a:r>
          </a:p>
          <a:p>
            <a:pPr lvl="1" indent="-22860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table movements </a:t>
            </a:r>
          </a:p>
          <a:p>
            <a:pPr lvl="1" indent="-22860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levitations </a:t>
            </a:r>
          </a:p>
          <a:p>
            <a:pPr lvl="1" indent="-22860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poltergeist events</a:t>
            </a:r>
          </a:p>
          <a:p>
            <a:pPr lvl="1" indent="-22860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anomalous lights</a:t>
            </a:r>
          </a:p>
          <a:p>
            <a:pPr lvl="1" indent="-22860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earthquake effects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John Thomas Richards, Neihardt’s grad student, took notes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Neihardt advocated skepticism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Neihardt sought advice from J. B. Rhine</a:t>
            </a:r>
            <a:endParaRPr lang="en-US" dirty="0"/>
          </a:p>
          <a:p>
            <a:pPr indent="-22860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45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19BC5-6C91-4D61-91EE-B6DC038F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Photographs</a:t>
            </a:r>
          </a:p>
        </p:txBody>
      </p:sp>
      <p:pic>
        <p:nvPicPr>
          <p:cNvPr id="6" name="Content Placeholder 5" descr="C:\Users\Jim\AppData\Local\Microsoft\Windows\INetCache\Content.Word\image11.jpg">
            <a:extLst>
              <a:ext uri="{FF2B5EF4-FFF2-40B4-BE49-F238E27FC236}">
                <a16:creationId xmlns:a16="http://schemas.microsoft.com/office/drawing/2014/main" id="{2C2933CC-5F0C-46F2-B5C0-CDE927C9A12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14" y="1893065"/>
            <a:ext cx="3507971" cy="394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5" descr="C:\Users\Jim\AppData\Local\Microsoft\Windows\INetCache\Content.Word\image19.jpg">
            <a:extLst>
              <a:ext uri="{FF2B5EF4-FFF2-40B4-BE49-F238E27FC236}">
                <a16:creationId xmlns:a16="http://schemas.microsoft.com/office/drawing/2014/main" id="{FA51F80D-2957-4723-AC7B-03DE6B3E2F45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90720"/>
            <a:ext cx="3124200" cy="3940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134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39962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599" y="1557527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9" name="Freeform 8"/>
          <p:cNvSpPr/>
          <p:nvPr/>
        </p:nvSpPr>
        <p:spPr>
          <a:xfrm>
            <a:off x="5957455" y="3325091"/>
            <a:ext cx="581890" cy="581891"/>
          </a:xfrm>
          <a:custGeom>
            <a:avLst/>
            <a:gdLst>
              <a:gd name="connsiteX0" fmla="*/ 27709 w 581890"/>
              <a:gd name="connsiteY0" fmla="*/ 263236 h 581891"/>
              <a:gd name="connsiteX1" fmla="*/ 55418 w 581890"/>
              <a:gd name="connsiteY1" fmla="*/ 332509 h 581891"/>
              <a:gd name="connsiteX2" fmla="*/ 69272 w 581890"/>
              <a:gd name="connsiteY2" fmla="*/ 374073 h 581891"/>
              <a:gd name="connsiteX3" fmla="*/ 96981 w 581890"/>
              <a:gd name="connsiteY3" fmla="*/ 415636 h 581891"/>
              <a:gd name="connsiteX4" fmla="*/ 124690 w 581890"/>
              <a:gd name="connsiteY4" fmla="*/ 498764 h 581891"/>
              <a:gd name="connsiteX5" fmla="*/ 138545 w 581890"/>
              <a:gd name="connsiteY5" fmla="*/ 540327 h 581891"/>
              <a:gd name="connsiteX6" fmla="*/ 221672 w 581890"/>
              <a:gd name="connsiteY6" fmla="*/ 568036 h 581891"/>
              <a:gd name="connsiteX7" fmla="*/ 263236 w 581890"/>
              <a:gd name="connsiteY7" fmla="*/ 581891 h 581891"/>
              <a:gd name="connsiteX8" fmla="*/ 387927 w 581890"/>
              <a:gd name="connsiteY8" fmla="*/ 554182 h 581891"/>
              <a:gd name="connsiteX9" fmla="*/ 484909 w 581890"/>
              <a:gd name="connsiteY9" fmla="*/ 471054 h 581891"/>
              <a:gd name="connsiteX10" fmla="*/ 512618 w 581890"/>
              <a:gd name="connsiteY10" fmla="*/ 429491 h 581891"/>
              <a:gd name="connsiteX11" fmla="*/ 554181 w 581890"/>
              <a:gd name="connsiteY11" fmla="*/ 401782 h 581891"/>
              <a:gd name="connsiteX12" fmla="*/ 581890 w 581890"/>
              <a:gd name="connsiteY12" fmla="*/ 290945 h 581891"/>
              <a:gd name="connsiteX13" fmla="*/ 568036 w 581890"/>
              <a:gd name="connsiteY13" fmla="*/ 221673 h 581891"/>
              <a:gd name="connsiteX14" fmla="*/ 554181 w 581890"/>
              <a:gd name="connsiteY14" fmla="*/ 138545 h 581891"/>
              <a:gd name="connsiteX15" fmla="*/ 498763 w 581890"/>
              <a:gd name="connsiteY15" fmla="*/ 13854 h 581891"/>
              <a:gd name="connsiteX16" fmla="*/ 457200 w 581890"/>
              <a:gd name="connsiteY16" fmla="*/ 0 h 581891"/>
              <a:gd name="connsiteX17" fmla="*/ 124690 w 581890"/>
              <a:gd name="connsiteY17" fmla="*/ 13854 h 581891"/>
              <a:gd name="connsiteX18" fmla="*/ 96981 w 581890"/>
              <a:gd name="connsiteY18" fmla="*/ 41564 h 581891"/>
              <a:gd name="connsiteX19" fmla="*/ 13854 w 581890"/>
              <a:gd name="connsiteY19" fmla="*/ 110836 h 581891"/>
              <a:gd name="connsiteX20" fmla="*/ 0 w 581890"/>
              <a:gd name="connsiteY20" fmla="*/ 152400 h 581891"/>
              <a:gd name="connsiteX21" fmla="*/ 27709 w 581890"/>
              <a:gd name="connsiteY21" fmla="*/ 207818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1890" h="581891">
                <a:moveTo>
                  <a:pt x="27709" y="263236"/>
                </a:moveTo>
                <a:cubicBezTo>
                  <a:pt x="36945" y="286327"/>
                  <a:pt x="46686" y="309223"/>
                  <a:pt x="55418" y="332509"/>
                </a:cubicBezTo>
                <a:cubicBezTo>
                  <a:pt x="60546" y="346183"/>
                  <a:pt x="62741" y="361011"/>
                  <a:pt x="69272" y="374073"/>
                </a:cubicBezTo>
                <a:cubicBezTo>
                  <a:pt x="76718" y="388966"/>
                  <a:pt x="90218" y="400420"/>
                  <a:pt x="96981" y="415636"/>
                </a:cubicBezTo>
                <a:cubicBezTo>
                  <a:pt x="108844" y="442327"/>
                  <a:pt x="115453" y="471055"/>
                  <a:pt x="124690" y="498764"/>
                </a:cubicBezTo>
                <a:cubicBezTo>
                  <a:pt x="129308" y="512618"/>
                  <a:pt x="124691" y="535709"/>
                  <a:pt x="138545" y="540327"/>
                </a:cubicBezTo>
                <a:lnTo>
                  <a:pt x="221672" y="568036"/>
                </a:lnTo>
                <a:lnTo>
                  <a:pt x="263236" y="581891"/>
                </a:lnTo>
                <a:cubicBezTo>
                  <a:pt x="295156" y="576571"/>
                  <a:pt x="353823" y="571234"/>
                  <a:pt x="387927" y="554182"/>
                </a:cubicBezTo>
                <a:cubicBezTo>
                  <a:pt x="419263" y="538514"/>
                  <a:pt x="467866" y="496618"/>
                  <a:pt x="484909" y="471054"/>
                </a:cubicBezTo>
                <a:cubicBezTo>
                  <a:pt x="494145" y="457200"/>
                  <a:pt x="500844" y="441265"/>
                  <a:pt x="512618" y="429491"/>
                </a:cubicBezTo>
                <a:cubicBezTo>
                  <a:pt x="524392" y="417717"/>
                  <a:pt x="540327" y="411018"/>
                  <a:pt x="554181" y="401782"/>
                </a:cubicBezTo>
                <a:cubicBezTo>
                  <a:pt x="565115" y="368982"/>
                  <a:pt x="581890" y="324386"/>
                  <a:pt x="581890" y="290945"/>
                </a:cubicBezTo>
                <a:cubicBezTo>
                  <a:pt x="581890" y="267397"/>
                  <a:pt x="572248" y="244841"/>
                  <a:pt x="568036" y="221673"/>
                </a:cubicBezTo>
                <a:cubicBezTo>
                  <a:pt x="563011" y="194035"/>
                  <a:pt x="560994" y="165798"/>
                  <a:pt x="554181" y="138545"/>
                </a:cubicBezTo>
                <a:cubicBezTo>
                  <a:pt x="548360" y="115262"/>
                  <a:pt x="527193" y="36598"/>
                  <a:pt x="498763" y="13854"/>
                </a:cubicBezTo>
                <a:cubicBezTo>
                  <a:pt x="487359" y="4731"/>
                  <a:pt x="471054" y="4618"/>
                  <a:pt x="457200" y="0"/>
                </a:cubicBezTo>
                <a:cubicBezTo>
                  <a:pt x="346363" y="4618"/>
                  <a:pt x="234892" y="1138"/>
                  <a:pt x="124690" y="13854"/>
                </a:cubicBezTo>
                <a:cubicBezTo>
                  <a:pt x="111714" y="15351"/>
                  <a:pt x="107181" y="33404"/>
                  <a:pt x="96981" y="41564"/>
                </a:cubicBezTo>
                <a:cubicBezTo>
                  <a:pt x="526" y="118730"/>
                  <a:pt x="112600" y="12092"/>
                  <a:pt x="13854" y="110836"/>
                </a:cubicBezTo>
                <a:cubicBezTo>
                  <a:pt x="9236" y="124691"/>
                  <a:pt x="0" y="137796"/>
                  <a:pt x="0" y="152400"/>
                </a:cubicBezTo>
                <a:cubicBezTo>
                  <a:pt x="0" y="184242"/>
                  <a:pt x="10646" y="190756"/>
                  <a:pt x="27709" y="2078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:\Users\Jim\AppData\Local\Microsoft\Windows\INetCache\Content.Word\image23.jpg">
            <a:extLst>
              <a:ext uri="{FF2B5EF4-FFF2-40B4-BE49-F238E27FC236}">
                <a16:creationId xmlns:a16="http://schemas.microsoft.com/office/drawing/2014/main" id="{9223FEF2-4008-4C02-A3F3-3AB21569AE3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99" y="3099816"/>
            <a:ext cx="3886200" cy="295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C:\Users\Jim\AppData\Local\Microsoft\Windows\INetCache\Content.Word\image25.jpg">
            <a:extLst>
              <a:ext uri="{FF2B5EF4-FFF2-40B4-BE49-F238E27FC236}">
                <a16:creationId xmlns:a16="http://schemas.microsoft.com/office/drawing/2014/main" id="{A46CEF14-4384-4CD5-B07C-D591842031C9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3429000" cy="289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 descr="C:\Users\Jim\AppData\Local\Microsoft\Windows\INetCache\Content.Word\image32.jpg">
            <a:extLst>
              <a:ext uri="{FF2B5EF4-FFF2-40B4-BE49-F238E27FC236}">
                <a16:creationId xmlns:a16="http://schemas.microsoft.com/office/drawing/2014/main" id="{382A3945-34A9-4F86-B5E8-555A4C66474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6711"/>
            <a:ext cx="3428999" cy="271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people sitting posing for the camera&#10;&#10;Description generated with very high confidence">
            <a:extLst>
              <a:ext uri="{FF2B5EF4-FFF2-40B4-BE49-F238E27FC236}">
                <a16:creationId xmlns:a16="http://schemas.microsoft.com/office/drawing/2014/main" id="{4FD7B4FE-3B2E-4FA7-B0ED-4F82F5E38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86710"/>
            <a:ext cx="3810000" cy="28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6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im\AppData\Local\Microsoft\Windows\INetCache\Content.Word\image34.jpg">
            <a:extLst>
              <a:ext uri="{FF2B5EF4-FFF2-40B4-BE49-F238E27FC236}">
                <a16:creationId xmlns:a16="http://schemas.microsoft.com/office/drawing/2014/main" id="{CD8D4631-BD70-455E-96CE-AD26623B29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38200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387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3" descr="C:\Users\Jim\AppData\Local\Microsoft\Windows\INetCache\Content.Word\image18.jpg">
            <a:extLst>
              <a:ext uri="{FF2B5EF4-FFF2-40B4-BE49-F238E27FC236}">
                <a16:creationId xmlns:a16="http://schemas.microsoft.com/office/drawing/2014/main" id="{C028EF42-9A41-408E-A89E-ED76F238421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 r="-1" b="22780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Spiritual Healing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54A634CB-981A-4748-A507-F863F7583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99036"/>
            <a:ext cx="3581400" cy="1325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Placebo and hypnotic effects</a:t>
            </a:r>
          </a:p>
        </p:txBody>
      </p:sp>
    </p:spTree>
    <p:extLst>
      <p:ext uri="{BB962C8B-B14F-4D97-AF65-F5344CB8AC3E}">
        <p14:creationId xmlns:p14="http://schemas.microsoft.com/office/powerpoint/2010/main" val="858164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76E9-020C-4CE7-9DE9-9626240E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221" y="1396289"/>
            <a:ext cx="35011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Participants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099916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0" y="3842187"/>
            <a:ext cx="2490867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5897" y="2496668"/>
            <a:ext cx="2338578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Image result for john thomas richards">
            <a:extLst>
              <a:ext uri="{FF2B5EF4-FFF2-40B4-BE49-F238E27FC236}">
                <a16:creationId xmlns:a16="http://schemas.microsoft.com/office/drawing/2014/main" id="{134E0DFA-6BAE-D742-8F2D-4F0FEDE4B5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 r="1" b="13381"/>
          <a:stretch/>
        </p:blipFill>
        <p:spPr bwMode="auto">
          <a:xfrm>
            <a:off x="2669341" y="2661260"/>
            <a:ext cx="209169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 descr="C:\Users\Jim\AppData\Local\Microsoft\Windows\INetCache\Content.Word\image24.jpg">
            <a:extLst>
              <a:ext uri="{FF2B5EF4-FFF2-40B4-BE49-F238E27FC236}">
                <a16:creationId xmlns:a16="http://schemas.microsoft.com/office/drawing/2014/main" id="{D18254B1-65B8-41EF-91E1-12EF25443EF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3885"/>
          <a:stretch/>
        </p:blipFill>
        <p:spPr bwMode="auto">
          <a:xfrm>
            <a:off x="20" y="10"/>
            <a:ext cx="2975959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</p:spPr>
      </p:pic>
      <p:pic>
        <p:nvPicPr>
          <p:cNvPr id="22" name="Content Placeholder 8" descr="C:\Users\Jim\AppData\Local\Microsoft\Windows\INetCache\Content.Word\image12.jpg">
            <a:extLst>
              <a:ext uri="{FF2B5EF4-FFF2-40B4-BE49-F238E27FC236}">
                <a16:creationId xmlns:a16="http://schemas.microsoft.com/office/drawing/2014/main" id="{36A1496E-A0DA-4932-83C4-DD3E0B4ECEA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" b="14450"/>
          <a:stretch/>
        </p:blipFill>
        <p:spPr bwMode="auto">
          <a:xfrm>
            <a:off x="3618" y="4007260"/>
            <a:ext cx="2366304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047BF78-C226-4E3F-B625-7373C990F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5222" y="2871982"/>
            <a:ext cx="3501192" cy="36812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dirty="0"/>
              <a:t>Tom Richards, Steve Calvin, John Hunt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329 people took part in levitation experiments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36 took part in 12 or more sessions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8 took part in 48 or more sessions</a:t>
            </a:r>
          </a:p>
          <a:p>
            <a:pPr indent="-228600"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4385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5153-4A8C-4F09-9B08-A01FDE11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221" y="1396289"/>
            <a:ext cx="35011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SPIRITS</a:t>
            </a: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099916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0" y="3842187"/>
            <a:ext cx="2490867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5897" y="2496668"/>
            <a:ext cx="2338578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Image result for john G. neihardt">
            <a:extLst>
              <a:ext uri="{FF2B5EF4-FFF2-40B4-BE49-F238E27FC236}">
                <a16:creationId xmlns:a16="http://schemas.microsoft.com/office/drawing/2014/main" id="{301EC0CD-1063-4556-81FE-B95B1E4558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" b="-4"/>
          <a:stretch/>
        </p:blipFill>
        <p:spPr bwMode="auto">
          <a:xfrm>
            <a:off x="2545897" y="2496668"/>
            <a:ext cx="2338578" cy="3118104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lack elk images">
            <a:extLst>
              <a:ext uri="{FF2B5EF4-FFF2-40B4-BE49-F238E27FC236}">
                <a16:creationId xmlns:a16="http://schemas.microsoft.com/office/drawing/2014/main" id="{91A702C1-D068-49DA-A873-5B7F3EE37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97"/>
          <a:stretch/>
        </p:blipFill>
        <p:spPr bwMode="auto">
          <a:xfrm>
            <a:off x="20" y="10"/>
            <a:ext cx="2975959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pirit John King">
            <a:extLst>
              <a:ext uri="{FF2B5EF4-FFF2-40B4-BE49-F238E27FC236}">
                <a16:creationId xmlns:a16="http://schemas.microsoft.com/office/drawing/2014/main" id="{21FFC588-B95D-4AAC-B544-2784EE367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r="-2" b="137"/>
          <a:stretch/>
        </p:blipFill>
        <p:spPr bwMode="auto">
          <a:xfrm>
            <a:off x="3618" y="4007260"/>
            <a:ext cx="2366304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9F1E0-763C-4959-AF62-95E52BDE9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5222" y="2871982"/>
            <a:ext cx="3501192" cy="31816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Black Elk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John G. Neihardt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John King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Patience Worth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many others: relatives of SORRAT members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6236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mage result for trickster archetype jung">
            <a:extLst>
              <a:ext uri="{FF2B5EF4-FFF2-40B4-BE49-F238E27FC236}">
                <a16:creationId xmlns:a16="http://schemas.microsoft.com/office/drawing/2014/main" id="{FAABB8DA-5BB4-4CA9-B64A-64AFB07820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8" b="11883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D6CD1-DDB6-4E7F-9FCE-9321BC5B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5862"/>
            <a:ext cx="2484873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700">
                <a:solidFill>
                  <a:srgbClr val="FFFFFF"/>
                </a:solidFill>
              </a:rPr>
              <a:t>Methodological dilemmas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FDF22-2E1B-4C4C-B533-0236F675C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6534" y="1065862"/>
            <a:ext cx="430851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Phenomena:</a:t>
            </a:r>
          </a:p>
          <a:p>
            <a:pPr marL="114300" indent="0">
              <a:lnSpc>
                <a:spcPct val="90000"/>
              </a:lnSpc>
              <a:buNone/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avoided verification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not consistent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absurd, silly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engaged in fraud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generated severe stigma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difficult to quantify </a:t>
            </a:r>
          </a:p>
          <a:p>
            <a:pPr marL="114300" indent="-228600"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55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624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95EF5CD-8557-40E6-A0E1-23AB5AAE2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r="-2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487B2-B7EE-4675-B192-89C898B69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Experimental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C9F12-22F2-4CF7-AB93-7C8EADCA3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609600"/>
            <a:ext cx="2799343" cy="5562600"/>
          </a:xfrm>
        </p:spPr>
        <p:txBody>
          <a:bodyPr anchor="ctr">
            <a:normAutofit/>
          </a:bodyPr>
          <a:lstStyle/>
          <a:p>
            <a:r>
              <a:rPr lang="de-DE" sz="2400" dirty="0">
                <a:solidFill>
                  <a:srgbClr val="FFFFFF"/>
                </a:solidFill>
              </a:rPr>
              <a:t>2015: Tom Richards died </a:t>
            </a:r>
          </a:p>
          <a:p>
            <a:r>
              <a:rPr lang="de-DE" sz="2400" dirty="0">
                <a:solidFill>
                  <a:srgbClr val="FFFFFF"/>
                </a:solidFill>
              </a:rPr>
              <a:t>2017:  located 14 notebooks describing about 850 experiments</a:t>
            </a:r>
          </a:p>
          <a:p>
            <a:r>
              <a:rPr lang="de-DE" sz="2400" dirty="0">
                <a:solidFill>
                  <a:srgbClr val="FFFFFF"/>
                </a:solidFill>
              </a:rPr>
              <a:t>(1966-1972, 1974-1984, and 1999-2007 – missing data)</a:t>
            </a:r>
          </a:p>
          <a:p>
            <a:r>
              <a:rPr lang="de-DE" sz="2400" dirty="0">
                <a:solidFill>
                  <a:srgbClr val="FFFFFF"/>
                </a:solidFill>
              </a:rPr>
              <a:t>729 sessions had the goal of </a:t>
            </a:r>
            <a:r>
              <a:rPr lang="de-DE" sz="2400" i="1" dirty="0">
                <a:solidFill>
                  <a:srgbClr val="FFFFFF"/>
                </a:solidFill>
              </a:rPr>
              <a:t>levitation </a:t>
            </a:r>
          </a:p>
        </p:txBody>
      </p:sp>
    </p:spTree>
    <p:extLst>
      <p:ext uri="{BB962C8B-B14F-4D97-AF65-F5344CB8AC3E}">
        <p14:creationId xmlns:p14="http://schemas.microsoft.com/office/powerpoint/2010/main" val="3259163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8DD5F21-1C15-4DFF-B0ED-8056E3AE0A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7" r="18083" b="1"/>
          <a:stretch/>
        </p:blipFill>
        <p:spPr>
          <a:xfrm>
            <a:off x="20" y="10"/>
            <a:ext cx="34797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74F80-A603-4422-9EB5-B9FABA30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55" y="365124"/>
            <a:ext cx="462915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Experimental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B3678-9267-4096-8909-C7BFEB206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2455" y="2193924"/>
            <a:ext cx="4629150" cy="429895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Each experimental record provides:</a:t>
            </a:r>
          </a:p>
          <a:p>
            <a:pPr marL="0" indent="-228600">
              <a:lnSpc>
                <a:spcPct val="90000"/>
              </a:lnSpc>
            </a:pPr>
            <a:r>
              <a:rPr lang="en-US" dirty="0"/>
              <a:t>(1) experiment objective, location, date, time experiment began, time experiment ended</a:t>
            </a:r>
          </a:p>
          <a:p>
            <a:pPr marL="0" indent="-228600">
              <a:lnSpc>
                <a:spcPct val="90000"/>
              </a:lnSpc>
            </a:pPr>
            <a:r>
              <a:rPr lang="en-US" dirty="0"/>
              <a:t>(2) Names of all participants</a:t>
            </a:r>
          </a:p>
          <a:p>
            <a:pPr marL="0" indent="-228600">
              <a:lnSpc>
                <a:spcPct val="90000"/>
              </a:lnSpc>
            </a:pPr>
            <a:r>
              <a:rPr lang="en-US" dirty="0"/>
              <a:t>(3) Phenomena experienced</a:t>
            </a:r>
          </a:p>
          <a:p>
            <a:pPr marL="0" indent="-228600">
              <a:lnSpc>
                <a:spcPct val="90000"/>
              </a:lnSpc>
            </a:pPr>
            <a:r>
              <a:rPr lang="en-US" dirty="0"/>
              <a:t>(4) Diagrams with positions of witnesses, furniture, flight path of levitating objects</a:t>
            </a:r>
          </a:p>
          <a:p>
            <a:pPr marL="0" indent="-228600">
              <a:lnSpc>
                <a:spcPct val="90000"/>
              </a:lnSpc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6665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3D42A6-3FB8-4CE5-BC31-A0869B8D14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" b="887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DA61B-D0E7-4573-9191-C992AFD34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Experimental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84053-339D-48A1-B5C9-47612E74E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7886700" cy="48799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-22860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(5) Attempts at photography</a:t>
            </a:r>
          </a:p>
          <a:p>
            <a:pPr marL="0" indent="-22860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(6) Reaction of object to photographic flash</a:t>
            </a:r>
          </a:p>
          <a:p>
            <a:pPr marL="0" indent="-22860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(7) Reactions of participants (physical/emotional)</a:t>
            </a:r>
          </a:p>
          <a:p>
            <a:pPr marL="0" indent="-22860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(8</a:t>
            </a:r>
            <a:r>
              <a:rPr lang="en-US" dirty="0">
                <a:solidFill>
                  <a:srgbClr val="FFFFFF"/>
                </a:solidFill>
              </a:rPr>
              <a:t>) </a:t>
            </a:r>
            <a:r>
              <a:rPr lang="en-US">
                <a:solidFill>
                  <a:srgbClr val="FFFFFF"/>
                </a:solidFill>
              </a:rPr>
              <a:t>Names of participants in trance</a:t>
            </a:r>
          </a:p>
          <a:p>
            <a:pPr marL="0" indent="-22860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(9</a:t>
            </a:r>
            <a:r>
              <a:rPr lang="en-US" dirty="0">
                <a:solidFill>
                  <a:srgbClr val="FFFFFF"/>
                </a:solidFill>
              </a:rPr>
              <a:t>) Documentation of spirit messages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(10</a:t>
            </a:r>
            <a:r>
              <a:rPr lang="en-US">
                <a:solidFill>
                  <a:srgbClr val="FFFFFF"/>
                </a:solidFill>
              </a:rPr>
              <a:t>) Evaluation of experimental success  (success, partial success, failure)</a:t>
            </a:r>
          </a:p>
        </p:txBody>
      </p:sp>
    </p:spTree>
    <p:extLst>
      <p:ext uri="{BB962C8B-B14F-4D97-AF65-F5344CB8AC3E}">
        <p14:creationId xmlns:p14="http://schemas.microsoft.com/office/powerpoint/2010/main" val="74301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B3521-DC8B-4D1B-AA78-88BF88343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John Thomas Richards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(1937-2015)</a:t>
            </a:r>
          </a:p>
        </p:txBody>
      </p:sp>
      <p:pic>
        <p:nvPicPr>
          <p:cNvPr id="7170" name="Picture 2" descr="Dr. John Thomas Richards Obituary">
            <a:extLst>
              <a:ext uri="{FF2B5EF4-FFF2-40B4-BE49-F238E27FC236}">
                <a16:creationId xmlns:a16="http://schemas.microsoft.com/office/drawing/2014/main" id="{0A36625C-0563-4F9B-A158-B9302FFFAE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" y="1364009"/>
            <a:ext cx="2569467" cy="41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C2E28-9A85-4A16-A6C8-700E20821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0636" y="2022601"/>
            <a:ext cx="5370763" cy="4154361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3200" dirty="0"/>
              <a:t>J. G. </a:t>
            </a:r>
            <a:r>
              <a:rPr lang="en-US" sz="3200" dirty="0" err="1"/>
              <a:t>Neighardt</a:t>
            </a:r>
            <a:r>
              <a:rPr lang="en-US" sz="3200" dirty="0"/>
              <a:t> died in 1973</a:t>
            </a:r>
          </a:p>
          <a:p>
            <a:pPr indent="-228600">
              <a:lnSpc>
                <a:spcPct val="90000"/>
              </a:lnSpc>
            </a:pPr>
            <a:r>
              <a:rPr lang="en-US" sz="3200" dirty="0"/>
              <a:t>Tom Richards became an English professor</a:t>
            </a:r>
          </a:p>
          <a:p>
            <a:pPr indent="-228600">
              <a:lnSpc>
                <a:spcPct val="90000"/>
              </a:lnSpc>
            </a:pPr>
            <a:r>
              <a:rPr lang="en-US" sz="3200" dirty="0"/>
              <a:t>He and other SORRATs continued meeting regularly</a:t>
            </a:r>
          </a:p>
          <a:p>
            <a:pPr indent="-228600">
              <a:lnSpc>
                <a:spcPct val="90000"/>
              </a:lnSpc>
            </a:pPr>
            <a:r>
              <a:rPr lang="en-US" sz="3200" dirty="0"/>
              <a:t>Phenomena remained robust </a:t>
            </a:r>
          </a:p>
        </p:txBody>
      </p:sp>
    </p:spTree>
    <p:extLst>
      <p:ext uri="{BB962C8B-B14F-4D97-AF65-F5344CB8AC3E}">
        <p14:creationId xmlns:p14="http://schemas.microsoft.com/office/powerpoint/2010/main" val="1681648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AFA0-691F-4897-9826-D7E321D2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3" y="1396289"/>
            <a:ext cx="428461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Notes show: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4F5749B-E735-4222-B0DD-7D7CDA669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157" y="2871982"/>
            <a:ext cx="3418732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0">
              <a:lnSpc>
                <a:spcPct val="90000"/>
              </a:lnSpc>
              <a:buNone/>
            </a:pPr>
            <a:endParaRPr lang="en-US" sz="1600" dirty="0"/>
          </a:p>
          <a:p>
            <a:pPr indent="-228600">
              <a:lnSpc>
                <a:spcPct val="90000"/>
              </a:lnSpc>
            </a:pPr>
            <a:r>
              <a:rPr lang="en-US" sz="2400" dirty="0"/>
              <a:t>flight path of objects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Position of observers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Position of cameras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Position of tape recorder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Furniture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70" y="2650637"/>
            <a:ext cx="2338578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7644" y="0"/>
            <a:ext cx="3148545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374F9906-1D97-461F-8457-2E2E1F6F3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4477014" y="2815228"/>
            <a:ext cx="209169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8C8FF-C04F-414A-9ED7-3B676B32C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81" r="2" b="5001"/>
          <a:stretch/>
        </p:blipFill>
        <p:spPr>
          <a:xfrm>
            <a:off x="6120452" y="2"/>
            <a:ext cx="3025737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6099" y="4032250"/>
            <a:ext cx="2477901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0A96CD-EFE1-40E3-9FD4-10B17354DE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12353" r="-4" b="2876"/>
          <a:stretch/>
        </p:blipFill>
        <p:spPr>
          <a:xfrm>
            <a:off x="6789816" y="4197217"/>
            <a:ext cx="2354184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131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C:\Users\Jim\AppData\Local\Microsoft\Windows\INetCache\Content.Word\image32.jpg">
            <a:extLst>
              <a:ext uri="{FF2B5EF4-FFF2-40B4-BE49-F238E27FC236}">
                <a16:creationId xmlns:a16="http://schemas.microsoft.com/office/drawing/2014/main" id="{A1FEC609-BEA6-4924-85F2-C9A8C2FDDCB9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5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4DFBA-9D9E-4730-9AFA-243C8A0A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Evaluation of levitation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23571-2591-4298-9790-DB484DBB7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Evaluations of  </a:t>
            </a:r>
            <a:r>
              <a:rPr lang="en-US" dirty="0">
                <a:solidFill>
                  <a:srgbClr val="00B050"/>
                </a:solidFill>
              </a:rPr>
              <a:t>levitation </a:t>
            </a:r>
            <a:r>
              <a:rPr lang="en-US" i="1" dirty="0">
                <a:solidFill>
                  <a:srgbClr val="00B050"/>
                </a:solidFill>
              </a:rPr>
              <a:t>success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were based on: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Height of the levitation 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Degree that participants removed their hands 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Time object remained in the air </a:t>
            </a: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Was object photographed during levitation?</a:t>
            </a:r>
          </a:p>
          <a:p>
            <a:pPr indent="-22860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Methodological problems: (1)Richards’ notes do not fully document lighting during the experiment (2) Richards sometimes spontaneously went into trance</a:t>
            </a:r>
          </a:p>
        </p:txBody>
      </p:sp>
    </p:spTree>
    <p:extLst>
      <p:ext uri="{BB962C8B-B14F-4D97-AF65-F5344CB8AC3E}">
        <p14:creationId xmlns:p14="http://schemas.microsoft.com/office/powerpoint/2010/main" val="2124922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C:\Users\Jim\AppData\Local\Microsoft\Windows\INetCache\Content.Word\399163 -10.jpg">
            <a:extLst>
              <a:ext uri="{FF2B5EF4-FFF2-40B4-BE49-F238E27FC236}">
                <a16:creationId xmlns:a16="http://schemas.microsoft.com/office/drawing/2014/main" id="{4C08DF66-2F87-4DF8-BEFD-F74BF7E365D9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10629"/>
          <a:stretch/>
        </p:blipFill>
        <p:spPr bwMode="auto">
          <a:xfrm>
            <a:off x="20" y="108857"/>
            <a:ext cx="9143980" cy="6857999"/>
          </a:xfrm>
          <a:prstGeom prst="rect">
            <a:avLst/>
          </a:prstGeom>
          <a:noFill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ACDE55-669B-4117-A9D1-B51AAE86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5862"/>
            <a:ext cx="2484873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Formal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5AC5B-ECD9-478E-A5BD-45EA7B3BD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0029" y="-1"/>
            <a:ext cx="5501569" cy="696685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FFFFFF"/>
                </a:solidFill>
              </a:rPr>
              <a:t>Hypothesis </a:t>
            </a:r>
            <a:r>
              <a:rPr lang="en-US" sz="2200" dirty="0">
                <a:solidFill>
                  <a:srgbClr val="FFFFFF"/>
                </a:solidFill>
              </a:rPr>
              <a:t>1 (</a:t>
            </a:r>
            <a:r>
              <a:rPr lang="en-US" sz="2200" b="1" dirty="0">
                <a:solidFill>
                  <a:srgbClr val="FFFFFF"/>
                </a:solidFill>
              </a:rPr>
              <a:t>Facilitation/suppression theory)</a:t>
            </a:r>
            <a:r>
              <a:rPr lang="en-US" sz="2200" dirty="0">
                <a:solidFill>
                  <a:srgbClr val="FFFFFF"/>
                </a:solidFill>
              </a:rPr>
              <a:t>: Size of experimental group should vary inversely with levitation success. 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200" dirty="0">
                <a:solidFill>
                  <a:srgbClr val="FFFFFF"/>
                </a:solidFill>
              </a:rPr>
              <a:t>Since the average person suppresses PK, larger groups should have greater PK suppression. 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</a:rPr>
              <a:t>NOTE: multilevel analysis problems for chi square – will use </a:t>
            </a:r>
            <a:r>
              <a:rPr lang="en-US" sz="1800" dirty="0" err="1">
                <a:solidFill>
                  <a:srgbClr val="FFFFFF"/>
                </a:solidFill>
              </a:rPr>
              <a:t>Pearsons</a:t>
            </a:r>
            <a:r>
              <a:rPr lang="en-US" sz="1800" dirty="0">
                <a:solidFill>
                  <a:srgbClr val="FFFFFF"/>
                </a:solidFill>
              </a:rPr>
              <a:t> Product Correlation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n-US" sz="2200" dirty="0">
                <a:solidFill>
                  <a:srgbClr val="FFFFFF"/>
                </a:solidFill>
              </a:rPr>
              <a:t>Hypothesis 2A and 2B (</a:t>
            </a:r>
            <a:r>
              <a:rPr lang="en-US" sz="2200" b="1" dirty="0">
                <a:solidFill>
                  <a:srgbClr val="FFFFFF"/>
                </a:solidFill>
              </a:rPr>
              <a:t>Facilitation/ suppression theory)</a:t>
            </a:r>
            <a:r>
              <a:rPr lang="en-US" sz="2200" dirty="0">
                <a:solidFill>
                  <a:srgbClr val="FFFFFF"/>
                </a:solidFill>
              </a:rPr>
              <a:t>: Individual levitation experiences should </a:t>
            </a:r>
            <a:r>
              <a:rPr lang="en-US" sz="2200" b="1" dirty="0">
                <a:solidFill>
                  <a:srgbClr val="FFFFFF"/>
                </a:solidFill>
              </a:rPr>
              <a:t>not</a:t>
            </a:r>
            <a:r>
              <a:rPr lang="en-US" sz="2200" dirty="0">
                <a:solidFill>
                  <a:srgbClr val="FFFFFF"/>
                </a:solidFill>
              </a:rPr>
              <a:t> be distributed normally but be skewed, since a smaller percentage of people facilitate PK. </a:t>
            </a:r>
          </a:p>
          <a:p>
            <a:pPr marL="114300" indent="0">
              <a:lnSpc>
                <a:spcPct val="90000"/>
              </a:lnSpc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n-US" sz="2200" dirty="0">
                <a:solidFill>
                  <a:srgbClr val="FFFFFF"/>
                </a:solidFill>
              </a:rPr>
              <a:t>Hypothesis 3 (</a:t>
            </a:r>
            <a:r>
              <a:rPr lang="en-US" sz="2200" b="1" dirty="0">
                <a:solidFill>
                  <a:srgbClr val="FFFFFF"/>
                </a:solidFill>
              </a:rPr>
              <a:t>Interaction theory)</a:t>
            </a:r>
            <a:r>
              <a:rPr lang="en-US" sz="2200" dirty="0">
                <a:solidFill>
                  <a:srgbClr val="FFFFFF"/>
                </a:solidFill>
              </a:rPr>
              <a:t>: People attending many group PK sessions should have higher levitation success rates than those attending fewer sessions since participation leads to success.</a:t>
            </a:r>
          </a:p>
        </p:txBody>
      </p:sp>
    </p:spTree>
    <p:extLst>
      <p:ext uri="{BB962C8B-B14F-4D97-AF65-F5344CB8AC3E}">
        <p14:creationId xmlns:p14="http://schemas.microsoft.com/office/powerpoint/2010/main" val="1516405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6" descr="C:\Users\Jim\AppData\Local\Microsoft\Windows\INetCache\Content.Word\image11.jpg">
            <a:extLst>
              <a:ext uri="{FF2B5EF4-FFF2-40B4-BE49-F238E27FC236}">
                <a16:creationId xmlns:a16="http://schemas.microsoft.com/office/drawing/2014/main" id="{0231A0BB-26AA-4185-8998-6FC7AE794BDD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249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DAD0CB9-559D-48F1-9CA6-80C843F6C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5862"/>
            <a:ext cx="2484873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Exploratory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45CF0-8890-491A-B2AF-9BE4BBA97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6534" y="304800"/>
            <a:ext cx="4308514" cy="6172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300" lvl="0" indent="0">
              <a:lnSpc>
                <a:spcPct val="90000"/>
              </a:lnSpc>
              <a:buNone/>
            </a:pPr>
            <a:r>
              <a:rPr lang="en-US" sz="2600" dirty="0">
                <a:solidFill>
                  <a:srgbClr val="FFFFFF"/>
                </a:solidFill>
              </a:rPr>
              <a:t>Relationship with levitation success:</a:t>
            </a:r>
          </a:p>
          <a:p>
            <a:pPr lvl="0" indent="-228600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</a:rPr>
              <a:t>Location </a:t>
            </a:r>
          </a:p>
          <a:p>
            <a:pPr lvl="0" indent="-228600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</a:rPr>
              <a:t>Time period</a:t>
            </a:r>
          </a:p>
          <a:p>
            <a:pPr lvl="0" indent="-228600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</a:rPr>
              <a:t>Combinations of participants</a:t>
            </a:r>
          </a:p>
          <a:p>
            <a:pPr lvl="0" indent="-228600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</a:rPr>
              <a:t>First or second half of the individual’s time of participation (second half should show increased success)</a:t>
            </a:r>
          </a:p>
          <a:p>
            <a:pPr indent="-228600"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62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7031B98D-69B3-4D96-84C1-335DE68F53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r="894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D1385B-2324-4889-8A64-ABE2E0D1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Coding of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4615-A49F-44B7-92B3-6864CB946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524000"/>
            <a:ext cx="8991580" cy="49688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date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location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names of those participating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number of participants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experimental objective: levitation, sealed box experiment, poltergeist effects, other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attempt to photograph levitation object (yes/no)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names of participants in trance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levitation success (success, partial success, failure)</a:t>
            </a:r>
          </a:p>
          <a:p>
            <a:pPr indent="-228600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56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B336162-B533-4EFE-8BB3-8EBB4A5E32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85788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DD70F-B0AA-432A-AD0E-2F6D1331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35" y="2438400"/>
            <a:ext cx="2774103" cy="2438400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262626"/>
                </a:solidFill>
              </a:rPr>
              <a:t>Time-Period and Levitation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FBD2B-98A7-492D-A125-626B25D82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73" y="152400"/>
            <a:ext cx="5125227" cy="63246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Period         Failure      Partial   Success        </a:t>
            </a:r>
          </a:p>
          <a:p>
            <a:pPr marL="0" indent="0">
              <a:buNone/>
            </a:pPr>
            <a:r>
              <a:rPr lang="en-US" sz="2400" dirty="0"/>
              <a:t>                                       Success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1966-1972    </a:t>
            </a:r>
            <a:r>
              <a:rPr lang="de-DE" sz="2400" dirty="0">
                <a:solidFill>
                  <a:srgbClr val="00B050"/>
                </a:solidFill>
              </a:rPr>
              <a:t>31.6%     17.5%    50.9%     </a:t>
            </a:r>
          </a:p>
          <a:p>
            <a:pPr marL="0" indent="0">
              <a:buNone/>
            </a:pPr>
            <a:r>
              <a:rPr lang="de-DE" sz="2400" dirty="0"/>
              <a:t>1974-1977  </a:t>
            </a:r>
            <a:r>
              <a:rPr lang="en-US" sz="2400" dirty="0"/>
              <a:t> </a:t>
            </a:r>
            <a:r>
              <a:rPr lang="de-DE" sz="2400" dirty="0"/>
              <a:t> 40.0%     19.1%     44.9%    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0000"/>
                </a:solidFill>
              </a:rPr>
              <a:t>1977-1984    58.6%     13.1%     28.3%    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B050"/>
                </a:solidFill>
              </a:rPr>
              <a:t>1999-2007    27.4%      10.5%     62.0%     </a:t>
            </a:r>
            <a:endParaRPr lang="en-US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400" dirty="0"/>
              <a:t>Totals             34.3%      14.5%    51.2%   </a:t>
            </a:r>
          </a:p>
          <a:p>
            <a:pPr marL="0" indent="0">
              <a:buNone/>
            </a:pPr>
            <a:r>
              <a:rPr lang="en-US" sz="2400" dirty="0"/>
              <a:t>Chi-square = 44.2; df=6; p &lt; 0.00001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Levitation Outcome varied over the various time-periods</a:t>
            </a:r>
            <a:endParaRPr lang="de-DE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60938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BE3A-B970-4F0D-A25F-E1A727B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700"/>
              <a:t>Location and Levitation Outcome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42F50-F181-4815-A4E2-426027564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490" y="2316479"/>
            <a:ext cx="5756910" cy="4560568"/>
          </a:xfrm>
        </p:spPr>
        <p:txBody>
          <a:bodyPr vert="horz" lIns="91440" tIns="45720" rIns="91440" bIns="45720" rtlCol="0">
            <a:no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sz="2000" dirty="0"/>
              <a:t>Location                Success Rate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                           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Skyrim                        49.1%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Columbia                   45.1%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Cape Girardeau        53.2%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Centralia                    50.0%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Rolla (Tom)                56.5%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Rolla (Harold)            23.5%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Other                          43.4%</a:t>
            </a:r>
          </a:p>
          <a:p>
            <a:pPr marL="0" indent="-228600">
              <a:lnSpc>
                <a:spcPct val="90000"/>
              </a:lnSpc>
            </a:pPr>
            <a:endParaRPr lang="en-US" sz="2000" dirty="0"/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Chi square = 27.1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df = 12</a:t>
            </a:r>
          </a:p>
          <a:p>
            <a:pPr marL="0" indent="-228600">
              <a:lnSpc>
                <a:spcPct val="90000"/>
              </a:lnSpc>
            </a:pPr>
            <a:r>
              <a:rPr lang="en-US" sz="2000" dirty="0"/>
              <a:t>p = .0076</a:t>
            </a:r>
          </a:p>
        </p:txBody>
      </p:sp>
      <p:pic>
        <p:nvPicPr>
          <p:cNvPr id="3074" name="Picture 2" descr="Image result for sorrat table leviations">
            <a:extLst>
              <a:ext uri="{FF2B5EF4-FFF2-40B4-BE49-F238E27FC236}">
                <a16:creationId xmlns:a16="http://schemas.microsoft.com/office/drawing/2014/main" id="{B36C96AC-48BD-4CA3-A786-4A0B02A8C8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8"/>
          <a:stretch/>
        </p:blipFill>
        <p:spPr bwMode="auto">
          <a:xfrm>
            <a:off x="4331575" y="10"/>
            <a:ext cx="4812424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60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F8A7F7F-DD1A-4F41-98AC-B9CE2A620CD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200399"/>
            <a:chOff x="697883" y="1816768"/>
            <a:chExt cx="3674476" cy="3200399"/>
          </a:xfrm>
          <a:solidFill>
            <a:schemeClr val="accent1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gradFill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4CA573-807C-4D7F-8BC0-EA5B462E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2415322"/>
            <a:ext cx="2677308" cy="239986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Hypothesis 1: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Group Size and Levitation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93FE2-2BEF-4F2C-B625-7A3D7CB43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0" y="0"/>
            <a:ext cx="5303520" cy="7315200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200" dirty="0"/>
              <a:t>Number      Failure             Partial               Success                     </a:t>
            </a:r>
          </a:p>
          <a:p>
            <a:pPr marL="0" indent="0">
              <a:buNone/>
            </a:pPr>
            <a:r>
              <a:rPr lang="en-US" sz="2200" dirty="0"/>
              <a:t>In group                              Success</a:t>
            </a:r>
          </a:p>
          <a:p>
            <a:pPr marL="457200" indent="-457200">
              <a:buAutoNum type="arabicPlain" startAt="2"/>
            </a:pPr>
            <a:r>
              <a:rPr lang="en-US" sz="2200" dirty="0"/>
              <a:t>           24.2%              19.0%                 56.9%                  </a:t>
            </a:r>
          </a:p>
          <a:p>
            <a:pPr marL="457200" indent="-457200">
              <a:buAutoNum type="arabicPlain" startAt="3"/>
            </a:pPr>
            <a:r>
              <a:rPr lang="en-US" sz="2200" dirty="0"/>
              <a:t>           31.5%              12.2%                 56.3%                  </a:t>
            </a:r>
          </a:p>
          <a:p>
            <a:pPr marL="457200" indent="-457200">
              <a:buAutoNum type="arabicPlain" startAt="4"/>
            </a:pPr>
            <a:r>
              <a:rPr lang="en-US" sz="2200" dirty="0"/>
              <a:t>           42.4%              13.1%                 44.4%                  </a:t>
            </a:r>
          </a:p>
          <a:p>
            <a:pPr marL="457200" indent="-457200">
              <a:buAutoNum type="arabicPlain" startAt="4"/>
            </a:pPr>
            <a:r>
              <a:rPr lang="en-US" sz="2200" dirty="0"/>
              <a:t>           40.9%               12.1%                47.0%                  </a:t>
            </a:r>
          </a:p>
          <a:p>
            <a:pPr marL="457200" indent="-457200">
              <a:buAutoNum type="arabicPlain" startAt="4"/>
            </a:pPr>
            <a:r>
              <a:rPr lang="en-US" sz="2200" dirty="0"/>
              <a:t>           34.9%               21.9%                50.8%                  </a:t>
            </a:r>
          </a:p>
          <a:p>
            <a:pPr marL="457200" indent="-457200">
              <a:buAutoNum type="arabicPlain" startAt="4"/>
            </a:pPr>
            <a:r>
              <a:rPr lang="en-US" sz="2200" dirty="0"/>
              <a:t>           34.1%               21.9%                44.9%                    </a:t>
            </a:r>
          </a:p>
          <a:p>
            <a:pPr marL="457200" indent="-457200">
              <a:buAutoNum type="arabicPlain" startAt="8"/>
            </a:pPr>
            <a:r>
              <a:rPr lang="en-US" sz="2200" dirty="0"/>
              <a:t>          24.1%               24.1%                 51.7%</a:t>
            </a:r>
          </a:p>
          <a:p>
            <a:pPr marL="457200" indent="-457200">
              <a:buAutoNum type="arabicPlain" startAt="8"/>
            </a:pPr>
            <a:r>
              <a:rPr lang="en-US" sz="2200" dirty="0"/>
              <a:t>          61.1%                 5.5%                 33.3%                </a:t>
            </a:r>
          </a:p>
          <a:p>
            <a:pPr marL="0" indent="0">
              <a:buNone/>
            </a:pPr>
            <a:r>
              <a:rPr lang="en-US" sz="2200" dirty="0"/>
              <a:t>10-11         35.3%              17.6%                 47.1%  </a:t>
            </a:r>
          </a:p>
          <a:p>
            <a:pPr marL="0" indent="0">
              <a:buNone/>
            </a:pPr>
            <a:r>
              <a:rPr lang="en-US" sz="2200" dirty="0"/>
              <a:t>12-25        75.0%               0.0%                   25.0%                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Chi square = 39.8, df=18, p = .002*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Pearson product correlation: R =  - .115 </a:t>
            </a:r>
            <a:r>
              <a:rPr lang="en-US" sz="1700" dirty="0">
                <a:solidFill>
                  <a:srgbClr val="FF0000"/>
                </a:solidFill>
              </a:rPr>
              <a:t>(N=729, p = .0009, one tail) 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92D050"/>
                </a:solidFill>
              </a:rPr>
              <a:t>This finding supports the facilitation/ suppression theory 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*Note: p value provided for information purposes only (chi sq. assumptions violated due to layered data)</a:t>
            </a:r>
          </a:p>
          <a:p>
            <a:pPr marL="457200" indent="-457200">
              <a:buAutoNum type="arabicPlain" startAt="2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058873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F8A7F7F-DD1A-4F41-98AC-B9CE2A620CD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200399"/>
            <a:chOff x="697883" y="1816768"/>
            <a:chExt cx="3674476" cy="3200399"/>
          </a:xfrm>
          <a:solidFill>
            <a:schemeClr val="accent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gradFill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5C00DE-CDF3-4E9E-9AD3-BD1641BC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2415322"/>
            <a:ext cx="2369343" cy="239986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Hypothesis 2: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Individual Levitation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B4654-57EA-4CCA-AAD4-30330241A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870" y="457200"/>
            <a:ext cx="5714130" cy="62484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SORRAT                 Failure         Partial         Success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Member                                    Success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Tom Richards        </a:t>
            </a:r>
            <a:r>
              <a:rPr lang="de-DE" sz="2200" dirty="0"/>
              <a:t>33.3%         14.5%           52.1%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200" dirty="0"/>
              <a:t>Elaine Richards     33.8%         14.2%           52.0%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200" dirty="0"/>
              <a:t>Ivan Richards        25.3%          10.6%           64.1%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200" dirty="0"/>
              <a:t>Joe M.                    30.0%          16.0%           54.0%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200" dirty="0"/>
              <a:t>Alice T.                    40.0%         15.8%           44.2%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200" dirty="0"/>
              <a:t>Ann H.                     34.5%        10.9%           54.6%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200" dirty="0"/>
              <a:t>Vern M.                  33.3%         18.8%           47.9%         </a:t>
            </a:r>
            <a:endParaRPr lang="en-US" sz="22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Maria H.                 50.0%         15.9%           34.1%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Ed Cox                    76.2%          11.9%          11.9%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Steve Calvin           55.3%         18.2%           26.3%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  Chi square = 64.0, df=18, p less than 0.00001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B050"/>
                </a:solidFill>
              </a:rPr>
              <a:t>Of the 316 participants, 120 (38.0%) scored above average (binomial </a:t>
            </a:r>
            <a:r>
              <a:rPr lang="de-DE" sz="2000" dirty="0">
                <a:solidFill>
                  <a:srgbClr val="00B050"/>
                </a:solidFill>
              </a:rPr>
              <a:t>probability ≤ .00001)</a:t>
            </a:r>
            <a:endParaRPr lang="en-US" sz="2000" dirty="0">
              <a:solidFill>
                <a:srgbClr val="00B05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B050"/>
                </a:solidFill>
              </a:rPr>
              <a:t>The data support the facilitation-suppression hypothesis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05520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ED9029-64A6-4BAE-BA25-DC2A13D43E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75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E17A99-1553-4633-ADFB-5CCDCF801D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8992" y="0"/>
            <a:ext cx="2411730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FABACF-DDBE-415C-8EE1-F7DD68C632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8992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2ECD3-78ED-4B6D-A087-D45C6906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3" y="1608667"/>
            <a:ext cx="2170430" cy="4491015"/>
          </a:xfrm>
        </p:spPr>
        <p:txBody>
          <a:bodyPr anchor="t">
            <a:normAutofit/>
          </a:bodyPr>
          <a:lstStyle/>
          <a:p>
            <a:pPr algn="r"/>
            <a:r>
              <a:rPr lang="en-US" sz="2800" dirty="0">
                <a:solidFill>
                  <a:srgbClr val="FFFFFF"/>
                </a:solidFill>
              </a:rPr>
              <a:t>Hypothesis 3: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Levitation Success by Number of Sessions Attended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6A8D2-1085-4E78-8C2B-70E9D28E1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1" y="0"/>
            <a:ext cx="5259579" cy="647700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Number          Failure           Partial               Success     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of sessions                            Success</a:t>
            </a:r>
          </a:p>
          <a:p>
            <a:pPr marL="457200" indent="-457200">
              <a:lnSpc>
                <a:spcPct val="90000"/>
              </a:lnSpc>
              <a:buAutoNum type="arabicPlain" startAt="708"/>
            </a:pPr>
            <a:r>
              <a:rPr lang="en-US" sz="2000" dirty="0">
                <a:solidFill>
                  <a:srgbClr val="FFFFFF"/>
                </a:solidFill>
              </a:rPr>
              <a:t>(Tom)        33.3%           14.5%                52.1%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657 (Elaine)     33.8%           14.2%                52.0%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217(Ivan)         25.3%           10.6%                64.1%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48-100             44.0%           15.4%                50.0%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28-47               43.6%           13.9%                 42.9%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12-27               40.4%           14.0%                 42.7%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5-11                 44.8%            14.9%                40.2%     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2-4                   53.8%               9.8%               36.3%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1                      52.5%             11.4%               36.1 %          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Chi square = 91.9, df=16, p less than .00001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B050"/>
                </a:solidFill>
              </a:rPr>
              <a:t>This supports the interaction hypothesis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78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:\Users\Jim\AppData\Local\Microsoft\Windows\INetCache\Content.Word\image28.jpg">
            <a:extLst>
              <a:ext uri="{FF2B5EF4-FFF2-40B4-BE49-F238E27FC236}">
                <a16:creationId xmlns:a16="http://schemas.microsoft.com/office/drawing/2014/main" id="{942BF0AF-6D59-402C-AFBF-145D6AA63449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18868"/>
          <a:stretch/>
        </p:blipFill>
        <p:spPr bwMode="auto">
          <a:xfrm>
            <a:off x="20" y="10"/>
            <a:ext cx="3479779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E0B790-81FC-47F5-8C08-084D94E9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55" y="365124"/>
            <a:ext cx="462915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William Edward Cox (1915-1994)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F2E0-DBDA-4C78-BDFC-CBFE98D38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2455" y="2193924"/>
            <a:ext cx="4629150" cy="4587876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dirty="0"/>
              <a:t>1967: J. B. Rhine suggested sealed box experiments 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1969: Rhine sent Ed Cox.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Successful box experiments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1977: Cox moved to Rolla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Cox felt table levitations too uncontrolled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Raps seemed paranormal; began investigation</a:t>
            </a:r>
          </a:p>
        </p:txBody>
      </p:sp>
    </p:spTree>
    <p:extLst>
      <p:ext uri="{BB962C8B-B14F-4D97-AF65-F5344CB8AC3E}">
        <p14:creationId xmlns:p14="http://schemas.microsoft.com/office/powerpoint/2010/main" val="1701461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7">
            <a:extLst>
              <a:ext uri="{FF2B5EF4-FFF2-40B4-BE49-F238E27FC236}">
                <a16:creationId xmlns:a16="http://schemas.microsoft.com/office/drawing/2014/main" id="{5F8A7F7F-DD1A-4F41-98AC-B9CE2A620CD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200399"/>
            <a:chOff x="697883" y="1816768"/>
            <a:chExt cx="3674476" cy="3200399"/>
          </a:xfrm>
          <a:solidFill>
            <a:schemeClr val="accent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gradFill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439BD6-921A-4254-947D-7425CD08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2415322"/>
            <a:ext cx="2445543" cy="23998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Exploratory Analysis: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Comparison of Group Success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E4CA7-BC61-4B26-966A-B78E993C2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965" y="152400"/>
            <a:ext cx="5788035" cy="655320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Group                                Failure          Partial               Success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                                                                 Success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Tom, Elaine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(no one else)                      22.9%           18.6%                 59.0%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Tom, Elaine, others           36.4%           13.3%                 50.3%            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Tom, Elaine, Ivan               29.4%            8.6%                  61.6%        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Tom, Elaine, 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Others (excluding Marge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And Leroy)                          39.0%            13.9%               47.1%         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Tom, Elaine, Leroy,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and others                           13.3%            13.3%               73.3%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Tom, Elaine, Marge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and others                            30.0%            10.0%               60.0%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Tom, Elaine, Ivan                  28.0%            10.8%              61.1%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Tom, Elaine, Ivan, others    11.8%             2.9%                85.3%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Chi </a:t>
            </a:r>
            <a:r>
              <a:rPr lang="en-US" sz="1800" dirty="0" err="1"/>
              <a:t>sq</a:t>
            </a:r>
            <a:r>
              <a:rPr lang="en-US" sz="1800" dirty="0"/>
              <a:t> (Tom/Elaine vs Tom/Elaine with others) =9.6, p =.008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Chi </a:t>
            </a:r>
            <a:r>
              <a:rPr lang="en-US" sz="1800" dirty="0" err="1"/>
              <a:t>sq</a:t>
            </a:r>
            <a:r>
              <a:rPr lang="en-US" sz="1800" dirty="0"/>
              <a:t> (t/e/I vs. t/e/I and others) = 7.3, p = .03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6433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50A40-D85C-4013-B62E-6559F401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074363"/>
            <a:ext cx="2064265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Comparison of first half levitation success rate to second half levitation success rate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54618-8552-42C3-8E83-848AB95E8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228600"/>
            <a:ext cx="6477000" cy="65531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2100" dirty="0"/>
              <a:t>Participant             first half                        second half</a:t>
            </a:r>
            <a:endParaRPr lang="en-US" sz="2100" dirty="0"/>
          </a:p>
          <a:p>
            <a:r>
              <a:rPr lang="de-DE" sz="2100" dirty="0"/>
              <a:t>                         success rate (%)           success rate (%)          difference (%)</a:t>
            </a:r>
            <a:endParaRPr lang="en-US" sz="2100" dirty="0"/>
          </a:p>
          <a:p>
            <a:r>
              <a:rPr lang="de-DE" sz="2600" dirty="0"/>
              <a:t>Tom                  50.3                   54.0	                 +3.7  </a:t>
            </a:r>
            <a:endParaRPr lang="en-US" sz="2600" dirty="0"/>
          </a:p>
          <a:p>
            <a:r>
              <a:rPr lang="de-DE" sz="2600" dirty="0"/>
              <a:t>Elaine              49.7                    54.1                              +4.6</a:t>
            </a:r>
            <a:endParaRPr lang="en-US" sz="2600" dirty="0"/>
          </a:p>
          <a:p>
            <a:r>
              <a:rPr lang="de-DE" sz="2600" dirty="0"/>
              <a:t>Ivan                 61.1                    67.0                              +5.9</a:t>
            </a:r>
            <a:endParaRPr lang="en-US" sz="2600" dirty="0"/>
          </a:p>
          <a:p>
            <a:r>
              <a:rPr lang="de-DE" sz="2600" dirty="0"/>
              <a:t>Joe                   60.0                    48.0     	               -12.0 </a:t>
            </a:r>
            <a:endParaRPr lang="en-US" sz="2600" dirty="0"/>
          </a:p>
          <a:p>
            <a:r>
              <a:rPr lang="de-DE" sz="2600" dirty="0"/>
              <a:t>Alice                57.4                     31.2    	               -26.2 </a:t>
            </a:r>
            <a:endParaRPr lang="en-US" sz="2600" dirty="0"/>
          </a:p>
          <a:p>
            <a:r>
              <a:rPr lang="de-DE" sz="2600" dirty="0"/>
              <a:t>Anne               48.2                     60.7        	              +12.5</a:t>
            </a:r>
            <a:endParaRPr lang="en-US" sz="2600" dirty="0"/>
          </a:p>
          <a:p>
            <a:r>
              <a:rPr lang="de-DE" sz="2600" dirty="0"/>
              <a:t>Vern                41.7                     54.2                           +12.5 </a:t>
            </a:r>
            <a:endParaRPr lang="en-US" sz="2600" dirty="0"/>
          </a:p>
          <a:p>
            <a:r>
              <a:rPr lang="de-DE" sz="2600" dirty="0"/>
              <a:t>Maria              36.4         	            31.8          	                 -4.6</a:t>
            </a:r>
            <a:endParaRPr lang="en-US" sz="2600" dirty="0"/>
          </a:p>
          <a:p>
            <a:r>
              <a:rPr lang="de-DE" sz="2600" dirty="0"/>
              <a:t>Ed Cox             14.3                       9.5                      	 -4.8</a:t>
            </a:r>
            <a:endParaRPr lang="en-US" sz="2600" dirty="0"/>
          </a:p>
          <a:p>
            <a:r>
              <a:rPr lang="de-DE" sz="2600" dirty="0"/>
              <a:t>Dick                  65.0                    19.0                     	-46.0</a:t>
            </a:r>
            <a:endParaRPr lang="en-US" sz="2600" dirty="0"/>
          </a:p>
          <a:p>
            <a:r>
              <a:rPr lang="de-DE" sz="2600" dirty="0"/>
              <a:t>Steve           	26.3                    26.3                      	  0.0</a:t>
            </a:r>
            <a:endParaRPr lang="en-US" sz="2600" dirty="0"/>
          </a:p>
          <a:p>
            <a:r>
              <a:rPr lang="de-DE" sz="2600" dirty="0"/>
              <a:t>Marge        	63.2                    63.2                     	  0.0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37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B623-1E96-4EF8-B2FD-4C6545EE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40CEB-9725-4C55-A51D-7DD01CBDD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7"/>
            <a:ext cx="8229600" cy="6164263"/>
          </a:xfrm>
        </p:spPr>
        <p:txBody>
          <a:bodyPr>
            <a:normAutofit fontScale="40000" lnSpcReduction="20000"/>
          </a:bodyPr>
          <a:lstStyle/>
          <a:p>
            <a:r>
              <a:rPr lang="de-DE" dirty="0"/>
              <a:t>Skip         		50.0                        	47.4                     	+2.6</a:t>
            </a:r>
            <a:endParaRPr lang="en-US" dirty="0"/>
          </a:p>
          <a:p>
            <a:r>
              <a:rPr lang="de-DE" dirty="0"/>
              <a:t>Glenda       		61.1                 	22.2                     	-38.9</a:t>
            </a:r>
            <a:endParaRPr lang="en-US" dirty="0"/>
          </a:p>
          <a:p>
            <a:r>
              <a:rPr lang="de-DE" dirty="0"/>
              <a:t>Sean    			82.4        		76.5                        	-5.9</a:t>
            </a:r>
            <a:endParaRPr lang="en-US" dirty="0"/>
          </a:p>
          <a:p>
            <a:r>
              <a:rPr lang="de-DE" dirty="0"/>
              <a:t>Mel     		              	50.0                       	53.3                      	+3.3 </a:t>
            </a:r>
            <a:endParaRPr lang="en-US" dirty="0"/>
          </a:p>
          <a:p>
            <a:r>
              <a:rPr lang="de-DE" dirty="0"/>
              <a:t>Edda                                                      50.0                                           33.3                                       -12.7</a:t>
            </a:r>
            <a:endParaRPr lang="en-US" dirty="0"/>
          </a:p>
          <a:p>
            <a:r>
              <a:rPr lang="de-DE" dirty="0"/>
              <a:t>Debbie      	                        38.5       		 35.7                 	-1.8</a:t>
            </a:r>
            <a:endParaRPr lang="en-US" dirty="0"/>
          </a:p>
          <a:p>
            <a:r>
              <a:rPr lang="de-DE" dirty="0"/>
              <a:t>Judy Mah                                              25.0                                         46.2                                       +21.2</a:t>
            </a:r>
            <a:endParaRPr lang="en-US" dirty="0"/>
          </a:p>
          <a:p>
            <a:r>
              <a:rPr lang="de-DE" dirty="0"/>
              <a:t>Roger                                                     50.0                                         38.4                                        -11.5</a:t>
            </a:r>
            <a:endParaRPr lang="en-US" dirty="0"/>
          </a:p>
          <a:p>
            <a:r>
              <a:rPr lang="de-DE" dirty="0"/>
              <a:t>John N.  	   	81.8         		41.7                                          -40.1 </a:t>
            </a:r>
            <a:endParaRPr lang="en-US" dirty="0"/>
          </a:p>
          <a:p>
            <a:r>
              <a:rPr lang="de-DE" dirty="0"/>
              <a:t>John H. 		                        30.0            		50.0                                         +20.0</a:t>
            </a:r>
            <a:endParaRPr lang="en-US" dirty="0"/>
          </a:p>
          <a:p>
            <a:r>
              <a:rPr lang="de-DE" dirty="0"/>
              <a:t>Mark    		                       44.4       		40.0                                            -4.4</a:t>
            </a:r>
            <a:endParaRPr lang="en-US" dirty="0"/>
          </a:p>
          <a:p>
            <a:r>
              <a:rPr lang="de-DE" dirty="0"/>
              <a:t>Leroy 			66.7          		70.0                                           +3.3</a:t>
            </a:r>
            <a:endParaRPr lang="en-US" dirty="0"/>
          </a:p>
          <a:p>
            <a:r>
              <a:rPr lang="de-DE" dirty="0"/>
              <a:t>Max                                                       11.1                                         40.0                                           +28.9</a:t>
            </a:r>
            <a:endParaRPr lang="en-US" dirty="0"/>
          </a:p>
          <a:p>
            <a:r>
              <a:rPr lang="de-DE" dirty="0"/>
              <a:t>Harold  		                        25.0            		22.2                                             -2.8</a:t>
            </a:r>
            <a:endParaRPr lang="en-US" dirty="0"/>
          </a:p>
          <a:p>
            <a:r>
              <a:rPr lang="de-DE" dirty="0"/>
              <a:t>Betty                                                      37.5                                         12.5                                          -25.0</a:t>
            </a:r>
            <a:endParaRPr lang="en-US" dirty="0"/>
          </a:p>
          <a:p>
            <a:r>
              <a:rPr lang="de-DE" dirty="0"/>
              <a:t>Judy Mea                                               50.0                                         50.0                                           0.0</a:t>
            </a:r>
            <a:endParaRPr lang="en-US" dirty="0"/>
          </a:p>
          <a:p>
            <a:r>
              <a:rPr lang="de-DE" dirty="0"/>
              <a:t>Jose 			71.4    	              	50.0                                           -21.4</a:t>
            </a:r>
            <a:endParaRPr lang="en-US" dirty="0"/>
          </a:p>
          <a:p>
            <a:r>
              <a:rPr lang="de-DE" dirty="0"/>
              <a:t>John M                                                  50.0                                         42.9                                             -7.1</a:t>
            </a:r>
            <a:endParaRPr lang="en-US" dirty="0"/>
          </a:p>
          <a:p>
            <a:r>
              <a:rPr lang="de-DE" dirty="0"/>
              <a:t>Carolina 		33.3     		28.6                      	   -4.7</a:t>
            </a:r>
            <a:endParaRPr lang="en-US" dirty="0"/>
          </a:p>
          <a:p>
            <a:r>
              <a:rPr lang="de-DE" dirty="0"/>
              <a:t>June                                                      33.3                                          42.9                                           +9.6</a:t>
            </a:r>
            <a:endParaRPr lang="en-US" dirty="0"/>
          </a:p>
          <a:p>
            <a:r>
              <a:rPr lang="de-DE" dirty="0"/>
              <a:t>Erica    		                        50.0         		16.7                    	   -33.3</a:t>
            </a:r>
            <a:endParaRPr lang="en-US" dirty="0"/>
          </a:p>
          <a:p>
            <a:r>
              <a:rPr lang="de-DE" dirty="0"/>
              <a:t>Jim      		     	33.3  	                        33.3                       	   0.0</a:t>
            </a:r>
            <a:endParaRPr lang="en-US" dirty="0"/>
          </a:p>
          <a:p>
            <a:r>
              <a:rPr lang="de-DE" dirty="0"/>
              <a:t>Becky   		                       100         		66.7                    	  -33.3</a:t>
            </a:r>
            <a:endParaRPr lang="en-US" dirty="0"/>
          </a:p>
          <a:p>
            <a:r>
              <a:rPr lang="de-DE" dirty="0"/>
              <a:t>Janet                                                    50.0                                           33.3                                         -16.7</a:t>
            </a:r>
            <a:endParaRPr lang="en-US" dirty="0"/>
          </a:p>
          <a:p>
            <a:r>
              <a:rPr lang="de-DE" dirty="0"/>
              <a:t>    </a:t>
            </a:r>
            <a:endParaRPr lang="en-US" dirty="0"/>
          </a:p>
          <a:p>
            <a:r>
              <a:rPr lang="de-DE" dirty="0"/>
              <a:t>  Average                                             48.6% 		42.0%                                       -6.6%</a:t>
            </a:r>
            <a:endParaRPr lang="en-US" dirty="0"/>
          </a:p>
          <a:p>
            <a:r>
              <a:rPr lang="de-DE" sz="4000" dirty="0">
                <a:solidFill>
                  <a:srgbClr val="FF0000"/>
                </a:solidFill>
              </a:rPr>
              <a:t>T (comparing two halfs) = 2.226, df=35, p (two tailed) = .0326   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de-DE" sz="4000" dirty="0">
                <a:solidFill>
                  <a:srgbClr val="FF0000"/>
                </a:solidFill>
              </a:rPr>
              <a:t>Pearson Product Correlation (first and second halfs) = 0.51  (n = 36, p = .0014)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791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A1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C6494-0E2B-4993-801B-32DF8DA1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3" y="4767072"/>
            <a:ext cx="4712208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Exploratory investigations</a:t>
            </a:r>
          </a:p>
        </p:txBody>
      </p:sp>
      <p:pic>
        <p:nvPicPr>
          <p:cNvPr id="2050" name="Picture 2" descr="Image result for table tipping and levitation">
            <a:extLst>
              <a:ext uri="{FF2B5EF4-FFF2-40B4-BE49-F238E27FC236}">
                <a16:creationId xmlns:a16="http://schemas.microsoft.com/office/drawing/2014/main" id="{22B41B65-9332-4514-AFB9-FE9FF1B49B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28058" b="-1"/>
          <a:stretch/>
        </p:blipFill>
        <p:spPr bwMode="auto">
          <a:xfrm>
            <a:off x="245661" y="321733"/>
            <a:ext cx="4935940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7889B-61CA-42E2-BB20-764BF5A37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1200" y="917725"/>
            <a:ext cx="3048000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Groups lacking Marge or Leroy achieved a success rate of 47.1%. Groups containing Marge achieved a rate of 60%; groups with Leroy had a rate of 73.3%. </a:t>
            </a:r>
          </a:p>
          <a:p>
            <a:pPr indent="-228600"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Tom/Elaine/Ivan, without others, had a success rate of 61.1%; this rate increased to 85.3% when they were joined by Ivan’s friends (Chi square  = 7.3, df=2, p = .03). </a:t>
            </a:r>
          </a:p>
        </p:txBody>
      </p:sp>
    </p:spTree>
    <p:extLst>
      <p:ext uri="{BB962C8B-B14F-4D97-AF65-F5344CB8AC3E}">
        <p14:creationId xmlns:p14="http://schemas.microsoft.com/office/powerpoint/2010/main" val="38728737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4521A-516D-462D-B9F1-6B20A80E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65125"/>
            <a:ext cx="67563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Core Members vs. Exposure</a:t>
            </a:r>
          </a:p>
        </p:txBody>
      </p:sp>
      <p:pic>
        <p:nvPicPr>
          <p:cNvPr id="1026" name="Picture 2" descr="Image result for ivan richards rolla missouri">
            <a:extLst>
              <a:ext uri="{FF2B5EF4-FFF2-40B4-BE49-F238E27FC236}">
                <a16:creationId xmlns:a16="http://schemas.microsoft.com/office/drawing/2014/main" id="{70352957-756A-4233-BA2D-E7C6C316EE1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" y="2032310"/>
            <a:ext cx="2569467" cy="27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7FD6A-0185-42D9-B5AC-0C2EC582B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0636" y="2022601"/>
            <a:ext cx="5370763" cy="41543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                                           Levitation Outcome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                                   Failure     Partial     Success        Total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                                                 Success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High exposure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(Tom and Joe)             266       119           425            810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                                   (32.8%) (14.7%)   (52.5%)    (100%)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Low exposure               67         32          194             293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(John N., Leroy,      (22.9%)  (10.9%)    (66.2%)    (100%)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Ivan, Sean)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                                     Chi square = 16.56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                                     df=2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                                         p = .00025           </a:t>
            </a:r>
          </a:p>
        </p:txBody>
      </p:sp>
    </p:spTree>
    <p:extLst>
      <p:ext uri="{BB962C8B-B14F-4D97-AF65-F5344CB8AC3E}">
        <p14:creationId xmlns:p14="http://schemas.microsoft.com/office/powerpoint/2010/main" val="1107529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trickster archetype jung">
            <a:extLst>
              <a:ext uri="{FF2B5EF4-FFF2-40B4-BE49-F238E27FC236}">
                <a16:creationId xmlns:a16="http://schemas.microsoft.com/office/drawing/2014/main" id="{139B7F38-C40D-4658-BB29-40BE670E09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8" b="11883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B0852E-CE29-4F8B-993B-0B96D6194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5862"/>
            <a:ext cx="2484873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Results of Exploratory Analysis</a:t>
            </a:r>
            <a:br>
              <a:rPr lang="en-US" sz="3500">
                <a:solidFill>
                  <a:srgbClr val="FFFFFF"/>
                </a:solidFill>
              </a:rPr>
            </a:br>
            <a:endParaRPr lang="en-US" sz="35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F218-3906-4303-BA39-140B42BBC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0029" y="0"/>
            <a:ext cx="5653950" cy="68579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The interaction hypothesis predicted that second half rates should be greater than first half rates. This did not occur.</a:t>
            </a:r>
          </a:p>
          <a:p>
            <a:pPr indent="-228600"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Participants tended to experience PK decline</a:t>
            </a:r>
          </a:p>
          <a:p>
            <a:pPr indent="-228600"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This finding supports </a:t>
            </a:r>
            <a:r>
              <a:rPr lang="en-US" sz="3200" dirty="0" err="1">
                <a:solidFill>
                  <a:srgbClr val="FFFFFF"/>
                </a:solidFill>
              </a:rPr>
              <a:t>Lucadou</a:t>
            </a:r>
            <a:r>
              <a:rPr lang="en-US" sz="3200" dirty="0">
                <a:solidFill>
                  <a:srgbClr val="FFFFFF"/>
                </a:solidFill>
              </a:rPr>
              <a:t>/trickster predictions</a:t>
            </a:r>
          </a:p>
        </p:txBody>
      </p:sp>
    </p:spTree>
    <p:extLst>
      <p:ext uri="{BB962C8B-B14F-4D97-AF65-F5344CB8AC3E}">
        <p14:creationId xmlns:p14="http://schemas.microsoft.com/office/powerpoint/2010/main" val="125698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F423-110F-4E4B-82CE-72B1CA77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Exploratory Investigations</a:t>
            </a:r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CC087-EB15-4E0C-B1E4-9C2F4EA9F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490" y="2575034"/>
            <a:ext cx="3840085" cy="3825766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dirty="0"/>
              <a:t>Marge and Leroy: patterns within SORRAT experience; failed to support interaction theory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Ann: husband effect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John Neihardt: decline associated with experimental efforts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Dick: major decline effect (Skyrim decline)</a:t>
            </a:r>
          </a:p>
        </p:txBody>
      </p:sp>
      <p:pic>
        <p:nvPicPr>
          <p:cNvPr id="1026" name="Picture 2" descr="[Sorrat-NeihardtShamDrum.jpg]">
            <a:extLst>
              <a:ext uri="{FF2B5EF4-FFF2-40B4-BE49-F238E27FC236}">
                <a16:creationId xmlns:a16="http://schemas.microsoft.com/office/drawing/2014/main" id="{F950070C-98AB-4CD8-83AA-9549BAF0857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214"/>
          <a:stretch/>
        </p:blipFill>
        <p:spPr bwMode="auto">
          <a:xfrm>
            <a:off x="4419600" y="10"/>
            <a:ext cx="4724399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25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ax/wane moon">
            <a:extLst>
              <a:ext uri="{FF2B5EF4-FFF2-40B4-BE49-F238E27FC236}">
                <a16:creationId xmlns:a16="http://schemas.microsoft.com/office/drawing/2014/main" id="{FC3D2055-3407-4E33-863D-574E6F87B8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0" b="2180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7457F-0F2A-4E14-81FC-5A781CE6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Exploratory analysis:</a:t>
            </a:r>
            <a:br>
              <a:rPr lang="en-US" dirty="0"/>
            </a:br>
            <a:r>
              <a:rPr lang="en-US" dirty="0"/>
              <a:t>Wax/Wane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116D8-F192-44B8-900B-8890D038F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dirty="0"/>
              <a:t>2 strings of 6 consecutive successes, 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5 strings of 7 successes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 strings of: 10, 11, and 15 successes. 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2 strings of 6 failures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1 string of 7 failures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Extremely improbable (less than .001.)</a:t>
            </a:r>
          </a:p>
          <a:p>
            <a:pPr indent="-228600">
              <a:lnSpc>
                <a:spcPct val="90000"/>
              </a:lnSpc>
            </a:pPr>
            <a:r>
              <a:rPr lang="en-US" i="1" dirty="0"/>
              <a:t>Example: Easter Sunday poltergeist</a:t>
            </a:r>
          </a:p>
          <a:p>
            <a:pPr indent="-228600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4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dreams of levitation">
            <a:extLst>
              <a:ext uri="{FF2B5EF4-FFF2-40B4-BE49-F238E27FC236}">
                <a16:creationId xmlns:a16="http://schemas.microsoft.com/office/drawing/2014/main" id="{FF151D36-963C-4BBA-A891-E6D148CB1D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r="4677"/>
          <a:stretch/>
        </p:blipFill>
        <p:spPr bwMode="auto">
          <a:xfrm>
            <a:off x="20" y="10"/>
            <a:ext cx="34797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13D889-DB23-4BE3-80DA-DCB06925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55" y="365124"/>
            <a:ext cx="462915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Observations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B2C81-2DB9-4CC7-A7BE-BA96BF0B9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2455" y="2322576"/>
            <a:ext cx="4629150" cy="41703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3200" dirty="0"/>
              <a:t>Field observations imply that psi has sentient, trickster qualities involving disruptions of the collective consciousness</a:t>
            </a:r>
          </a:p>
          <a:p>
            <a:pPr indent="-228600">
              <a:lnSpc>
                <a:spcPct val="90000"/>
              </a:lnSpc>
            </a:pPr>
            <a:r>
              <a:rPr lang="en-US" sz="3200" dirty="0"/>
              <a:t>These disruptions have dreamlike characteristics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669316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B655-9125-4A98-9943-73979786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Hobson’s Model of Consciousness</a:t>
            </a:r>
          </a:p>
        </p:txBody>
      </p:sp>
      <p:pic>
        <p:nvPicPr>
          <p:cNvPr id="1026" name="Picture 2" descr="Image result for hobson's model of consciousness">
            <a:extLst>
              <a:ext uri="{FF2B5EF4-FFF2-40B4-BE49-F238E27FC236}">
                <a16:creationId xmlns:a16="http://schemas.microsoft.com/office/drawing/2014/main" id="{2407BCC3-4F09-42E7-B3EA-23A8F23C11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91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5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69673-6AA5-45B3-93D5-DF140375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3" y="304801"/>
            <a:ext cx="4790327" cy="8381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Rap investigation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6B8140C-C30A-4086-9C04-8629BA33D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56" y="1143000"/>
            <a:ext cx="4786993" cy="55626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400" dirty="0"/>
              <a:t>Raps spelled out messages from spirits, emanating from: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wood or concrete floors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walls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bare earth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 private homes and public places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Raps did not com from Richard’s body, but often from a point close to his feet.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Cox was unable to detect use of mechanical devices.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Raps revealed hidden numbers but did not consistently demonstrate ESP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sp>
        <p:nvSpPr>
          <p:cNvPr id="43" name="Freeform: Shape 45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43831" y="1"/>
            <a:ext cx="3500169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3" descr="C:\Users\Jim\AppData\Local\Microsoft\Windows\INetCache\Content.Word\image27.jpg">
            <a:extLst>
              <a:ext uri="{FF2B5EF4-FFF2-40B4-BE49-F238E27FC236}">
                <a16:creationId xmlns:a16="http://schemas.microsoft.com/office/drawing/2014/main" id="{5623B925-D8A3-4508-BED2-1AF843C51EF1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9" r="1" b="17406"/>
          <a:stretch/>
        </p:blipFill>
        <p:spPr bwMode="auto">
          <a:xfrm>
            <a:off x="5767371" y="10"/>
            <a:ext cx="3376630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3552" y="3918051"/>
            <a:ext cx="2690448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 descr="C:\Users\Jim\AppData\Local\Microsoft\Windows\INetCache\Content.Word\image20.jpg">
            <a:extLst>
              <a:ext uri="{FF2B5EF4-FFF2-40B4-BE49-F238E27FC236}">
                <a16:creationId xmlns:a16="http://schemas.microsoft.com/office/drawing/2014/main" id="{C684CAFA-6EFA-495D-A94F-8B768A18875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r="5" b="5"/>
          <a:stretch/>
        </p:blipFill>
        <p:spPr bwMode="auto">
          <a:xfrm>
            <a:off x="6576620" y="4082141"/>
            <a:ext cx="2567381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40633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BD3F4-BD37-4AB9-B9C8-9B9AA539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Sleep/Wake Cycle</a:t>
            </a:r>
          </a:p>
        </p:txBody>
      </p:sp>
      <p:pic>
        <p:nvPicPr>
          <p:cNvPr id="2050" name="Picture 2" descr="Image result for hobson's model of consciousness">
            <a:extLst>
              <a:ext uri="{FF2B5EF4-FFF2-40B4-BE49-F238E27FC236}">
                <a16:creationId xmlns:a16="http://schemas.microsoft.com/office/drawing/2014/main" id="{6095BD95-4408-4493-8F64-5D68069694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1"/>
            <a:ext cx="7848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2560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A picture containing building, night, standing, outdoor&#10;&#10;Description generated with high confidence">
            <a:extLst>
              <a:ext uri="{FF2B5EF4-FFF2-40B4-BE49-F238E27FC236}">
                <a16:creationId xmlns:a16="http://schemas.microsoft.com/office/drawing/2014/main" id="{4F6BB2CD-0B8D-44FD-9B3F-EFCE346A66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1" r="21248"/>
          <a:stretch/>
        </p:blipFill>
        <p:spPr>
          <a:xfrm>
            <a:off x="20" y="10"/>
            <a:ext cx="34797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2126CE-A723-4DC9-A77A-A9A98C558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55" y="365124"/>
            <a:ext cx="4629150" cy="6254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dirty="0"/>
              <a:t>Group PK and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C2F0-1E02-4D4C-B669-F7483E771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9798" y="1143000"/>
            <a:ext cx="5664181" cy="58674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J. Allen Hobson: Dreams                                                               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(1)Dreams often feature intense emotions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(2)Dreams are often disorganized and illogical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(3)Dream content is accepted without question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(4)People often experience bizarre sensations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(5)Dreams are often difficult to remember</a:t>
            </a:r>
          </a:p>
          <a:p>
            <a:pPr marL="0" indent="-22860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SORRAT phenomena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(1)Phenomena stimulate intense emotions (belief and skepticism)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(2)Phenomena are often incoherent, illogical, disorganized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(3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  <a:r>
              <a:rPr lang="en-US" sz="2000" dirty="0"/>
              <a:t>Participants report unexplained, bizarre perceptions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(4) Participants accept the validity of bizarre observations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(5) Trance utterances are often coordinated, explanatory, or predictive of PK. Those, in trance, do not remember their perceptions or utterances</a:t>
            </a:r>
            <a:r>
              <a:rPr lang="en-US" sz="2000" b="1" dirty="0"/>
              <a:t>.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24147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13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age result for ritual healing theory">
            <a:extLst>
              <a:ext uri="{FF2B5EF4-FFF2-40B4-BE49-F238E27FC236}">
                <a16:creationId xmlns:a16="http://schemas.microsoft.com/office/drawing/2014/main" id="{17F319BF-A54E-414A-A080-354C2E6CF4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r="2160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D7533-6064-4330-9FC2-E2D7D6BC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Revised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FCA91-FDB3-49DE-86BA-0861A50C7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</a:rPr>
              <a:t>In harmony with the ritual healing theory, the evidence implies that propensity for PK experience varies among participants.</a:t>
            </a:r>
          </a:p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</a:rPr>
              <a:t>The ritual healing theory provides replicable hypotheses: it predicts specific correlations and relationships associated with shamanism – a process that has shaped human consciousness.</a:t>
            </a:r>
          </a:p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</a:rPr>
              <a:t>SORRAT seems to exemplify an alternate consciousness that is thwarted when exposed to regular consciousness.</a:t>
            </a:r>
          </a:p>
          <a:p>
            <a:pPr indent="-228600"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</a:rPr>
              <a:t>Alternate consciousness may be related to unusual variations in the sleep/wake cycle (Hobson,  2001). The cholinergic chemical system, governing dreams, may affect group PK, giving it trickster qualities.</a:t>
            </a:r>
          </a:p>
        </p:txBody>
      </p:sp>
    </p:spTree>
    <p:extLst>
      <p:ext uri="{BB962C8B-B14F-4D97-AF65-F5344CB8AC3E}">
        <p14:creationId xmlns:p14="http://schemas.microsoft.com/office/powerpoint/2010/main" val="3356263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B26AC16-A859-40D4-B0D8-2F502CAAF7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"/>
          <a:stretch/>
        </p:blipFill>
        <p:spPr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FF963-33ED-4C52-A6D1-F6283D22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4" y="304801"/>
            <a:ext cx="3754752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F035C-ED62-4EAB-94ED-57C4DA495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157" y="1905001"/>
            <a:ext cx="3754752" cy="4800600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dirty="0"/>
              <a:t>Analysis supported the facilitation/suppression theory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Exploratory results reduced faith in the </a:t>
            </a:r>
            <a:r>
              <a:rPr lang="en-US" sz="2400"/>
              <a:t>interaction theory</a:t>
            </a:r>
            <a:endParaRPr lang="en-US" sz="2400" dirty="0"/>
          </a:p>
          <a:p>
            <a:pPr indent="-228600">
              <a:lnSpc>
                <a:spcPct val="90000"/>
              </a:lnSpc>
            </a:pPr>
            <a:r>
              <a:rPr lang="en-US" sz="2400" dirty="0"/>
              <a:t>Group PK has trickster qualities, parallel to dreams. This suggests it is affected by </a:t>
            </a:r>
            <a:r>
              <a:rPr lang="en-US" sz="2400" b="1" dirty="0"/>
              <a:t>cholinergic</a:t>
            </a:r>
            <a:r>
              <a:rPr lang="en-US" sz="2400" dirty="0"/>
              <a:t> chemical systems </a:t>
            </a:r>
          </a:p>
        </p:txBody>
      </p:sp>
    </p:spTree>
    <p:extLst>
      <p:ext uri="{BB962C8B-B14F-4D97-AF65-F5344CB8AC3E}">
        <p14:creationId xmlns:p14="http://schemas.microsoft.com/office/powerpoint/2010/main" val="2811869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3BEA-8BDD-454C-B5A4-5B603989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4" y="533401"/>
            <a:ext cx="3754752" cy="15239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Minilab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08216-641C-4FA3-9486-DAA79F21C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813" y="2209799"/>
            <a:ext cx="3754752" cy="411479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</a:pPr>
            <a:r>
              <a:rPr lang="en-US" dirty="0"/>
              <a:t>1978: Cox built sealed containers (minilabs) with  micro-switches 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1980-1983: films of ostensible PK generated intense skepticism</a:t>
            </a:r>
          </a:p>
          <a:p>
            <a:pPr indent="-228600">
              <a:lnSpc>
                <a:spcPct val="90000"/>
              </a:lnSpc>
            </a:pPr>
            <a:r>
              <a:rPr lang="en-US" dirty="0"/>
              <a:t>No true discussion of Cox’s efforts.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3" descr="C:\Users\Jim\AppData\Local\Microsoft\Windows\INetCache\Content.Word\image29.jpg">
            <a:extLst>
              <a:ext uri="{FF2B5EF4-FFF2-40B4-BE49-F238E27FC236}">
                <a16:creationId xmlns:a16="http://schemas.microsoft.com/office/drawing/2014/main" id="{DE2A9FC8-45EE-4646-A3A2-24A06514CEDC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"/>
          <a:stretch/>
        </p:blipFill>
        <p:spPr bwMode="auto"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528823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A86A-788B-426C-A1DC-41C992D3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Cox’s Minilab</a:t>
            </a:r>
          </a:p>
        </p:txBody>
      </p:sp>
      <p:pic>
        <p:nvPicPr>
          <p:cNvPr id="1026" name="Picture 2" descr="Image result for cox minilab box">
            <a:extLst>
              <a:ext uri="{FF2B5EF4-FFF2-40B4-BE49-F238E27FC236}">
                <a16:creationId xmlns:a16="http://schemas.microsoft.com/office/drawing/2014/main" id="{FF818B7E-271A-487C-AA62-93EABB86F9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647031"/>
            <a:ext cx="63881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14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4319338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4AAC0-7325-4652-B3E8-DCE54EF6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3683869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dirty="0"/>
              <a:t>     </a:t>
            </a:r>
            <a:r>
              <a:rPr lang="en-US" sz="3500" dirty="0">
                <a:solidFill>
                  <a:srgbClr val="00B050"/>
                </a:solidFill>
              </a:rPr>
              <a:t>Cox’s Mini-lab</a:t>
            </a:r>
          </a:p>
        </p:txBody>
      </p:sp>
      <p:pic>
        <p:nvPicPr>
          <p:cNvPr id="23" name="Content Placeholder 12" descr="http://www.tricksterbook.com/Images/CoxMinilab.gif">
            <a:extLst>
              <a:ext uri="{FF2B5EF4-FFF2-40B4-BE49-F238E27FC236}">
                <a16:creationId xmlns:a16="http://schemas.microsoft.com/office/drawing/2014/main" id="{C9B66ED6-D643-4BBA-86EA-9017F5A0A2A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r="23781" b="-1"/>
          <a:stretch/>
        </p:blipFill>
        <p:spPr bwMode="auto">
          <a:xfrm>
            <a:off x="4829049" y="321176"/>
            <a:ext cx="2023373" cy="2190287"/>
          </a:xfrm>
          <a:prstGeom prst="rect">
            <a:avLst/>
          </a:prstGeom>
          <a:noFill/>
        </p:spPr>
      </p:pic>
      <p:pic>
        <p:nvPicPr>
          <p:cNvPr id="18" name="Content Placeholder 3" descr="C:\Users\Jim\AppData\Local\Microsoft\Windows\INetCache\Content.Word\image39.jpg">
            <a:extLst>
              <a:ext uri="{FF2B5EF4-FFF2-40B4-BE49-F238E27FC236}">
                <a16:creationId xmlns:a16="http://schemas.microsoft.com/office/drawing/2014/main" id="{646A8CF4-BB82-4F16-AE75-1F5633BC8FAA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r="20625" b="-3"/>
          <a:stretch/>
        </p:blipFill>
        <p:spPr bwMode="auto">
          <a:xfrm>
            <a:off x="7124416" y="321733"/>
            <a:ext cx="1642296" cy="2189730"/>
          </a:xfrm>
          <a:prstGeom prst="rect">
            <a:avLst/>
          </a:prstGeom>
          <a:noFill/>
        </p:spPr>
      </p:pic>
      <p:pic>
        <p:nvPicPr>
          <p:cNvPr id="14" name="Content Placeholder 5" descr="C:\Users\Jim\AppData\Local\Microsoft\Windows\INetCache\Content.Word\image26.jpg">
            <a:extLst>
              <a:ext uri="{FF2B5EF4-FFF2-40B4-BE49-F238E27FC236}">
                <a16:creationId xmlns:a16="http://schemas.microsoft.com/office/drawing/2014/main" id="{184A7E41-BA73-48AA-9D76-30BA32A7115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r="9890" b="-1"/>
          <a:stretch/>
        </p:blipFill>
        <p:spPr bwMode="auto">
          <a:xfrm>
            <a:off x="4724401" y="2928074"/>
            <a:ext cx="4179570" cy="3172531"/>
          </a:xfrm>
          <a:prstGeom prst="rect">
            <a:avLst/>
          </a:prstGeom>
          <a:noFill/>
        </p:spPr>
      </p:pic>
      <p:pic>
        <p:nvPicPr>
          <p:cNvPr id="8" name="Content Placeholder 5" descr="C:\Users\Jim\AppData\Local\Microsoft\Windows\INetCache\Content.Word\image26.jpg">
            <a:extLst>
              <a:ext uri="{FF2B5EF4-FFF2-40B4-BE49-F238E27FC236}">
                <a16:creationId xmlns:a16="http://schemas.microsoft.com/office/drawing/2014/main" id="{96AA4FC7-93B4-4886-BF0A-C607F95196C8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r="9890" b="-1"/>
          <a:stretch/>
        </p:blipFill>
        <p:spPr bwMode="auto">
          <a:xfrm>
            <a:off x="4711768" y="2895600"/>
            <a:ext cx="4179570" cy="3172531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6BE2FD-3D19-4033-B54B-6BE953DB0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3481" y="2895600"/>
            <a:ext cx="4038600" cy="33223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8" descr="Image result for ed cox minilab">
            <a:extLst>
              <a:ext uri="{FF2B5EF4-FFF2-40B4-BE49-F238E27FC236}">
                <a16:creationId xmlns:a16="http://schemas.microsoft.com/office/drawing/2014/main" id="{317F7278-3FB3-4330-8106-033976F2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1"/>
            <a:ext cx="1981200" cy="431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206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2472</Words>
  <Application>Microsoft Office PowerPoint</Application>
  <PresentationFormat>On-screen Show (4:3)</PresentationFormat>
  <Paragraphs>430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Wingdings</vt:lpstr>
      <vt:lpstr>Office Theme</vt:lpstr>
      <vt:lpstr> Secondary Analysis of Sitter Group Data: Testing Hypotheses from the PK Literature  Submitted to the Journal of Parapsychology November 2018   James McClenon, Ph. D. </vt:lpstr>
      <vt:lpstr>John G. Neihardt          (1981-1973) </vt:lpstr>
      <vt:lpstr>PowerPoint Presentation</vt:lpstr>
      <vt:lpstr>John Thomas Richards (1937-2015)</vt:lpstr>
      <vt:lpstr>William Edward Cox (1915-1994)</vt:lpstr>
      <vt:lpstr>Rap investigation</vt:lpstr>
      <vt:lpstr>Minilab Experiments</vt:lpstr>
      <vt:lpstr>Cox’s Minilab</vt:lpstr>
      <vt:lpstr>     Cox’s Mini-lab</vt:lpstr>
      <vt:lpstr>Mini-lab films</vt:lpstr>
      <vt:lpstr>Entity Letters</vt:lpstr>
      <vt:lpstr>SORRAT History</vt:lpstr>
      <vt:lpstr>McClenon - Participant Observation (1981-2017)</vt:lpstr>
      <vt:lpstr>          Theory:    Spirits do it</vt:lpstr>
      <vt:lpstr>Kenneth Batcheldor (1966, 1979, 1984)</vt:lpstr>
      <vt:lpstr>Conjuring Up Philip  (Owen and Sparrow, 1972)</vt:lpstr>
      <vt:lpstr>SORRAT</vt:lpstr>
      <vt:lpstr>Ritual Healing Theory</vt:lpstr>
      <vt:lpstr>Ritual Healing Theory</vt:lpstr>
      <vt:lpstr>Ritual Healing Theory</vt:lpstr>
      <vt:lpstr>PowerPoint Presentation</vt:lpstr>
      <vt:lpstr>PowerPoint Presentation</vt:lpstr>
      <vt:lpstr>Walter von Lucadou   Model of Pragmatic Information  </vt:lpstr>
      <vt:lpstr>Theory:  The Role of Consciousness</vt:lpstr>
      <vt:lpstr>Common Theoretical Elements</vt:lpstr>
      <vt:lpstr>Two Basic Theories</vt:lpstr>
      <vt:lpstr>Methodology</vt:lpstr>
      <vt:lpstr>PowerPoint Presentation</vt:lpstr>
      <vt:lpstr>SORRAT Photo Albums</vt:lpstr>
      <vt:lpstr>Participant Photographs</vt:lpstr>
      <vt:lpstr> </vt:lpstr>
      <vt:lpstr>PowerPoint Presentation</vt:lpstr>
      <vt:lpstr>Spiritual Healing</vt:lpstr>
      <vt:lpstr>Participants</vt:lpstr>
      <vt:lpstr>SPIRITS  </vt:lpstr>
      <vt:lpstr>Methodological dilemmas</vt:lpstr>
      <vt:lpstr>Experimental Records</vt:lpstr>
      <vt:lpstr>Experimental Records</vt:lpstr>
      <vt:lpstr>Experimental Records</vt:lpstr>
      <vt:lpstr>Notes show:</vt:lpstr>
      <vt:lpstr>Evaluation of levitation success</vt:lpstr>
      <vt:lpstr>Formal Hypotheses</vt:lpstr>
      <vt:lpstr>Exploratory Hypotheses</vt:lpstr>
      <vt:lpstr>Coding of Variables</vt:lpstr>
      <vt:lpstr>Time-Period and Levitation Outcome</vt:lpstr>
      <vt:lpstr>Location and Levitation Outcome</vt:lpstr>
      <vt:lpstr>Hypothesis 1:  Group Size and Levitation Success</vt:lpstr>
      <vt:lpstr>Hypothesis 2: Individual Levitation Outcomes</vt:lpstr>
      <vt:lpstr>Hypothesis 3:  Levitation Success by Number of Sessions Attended</vt:lpstr>
      <vt:lpstr>Exploratory Analysis: Comparison of Group Success Rates</vt:lpstr>
      <vt:lpstr>Comparison of first half levitation success rate to second half levitation success rate</vt:lpstr>
      <vt:lpstr>Comparison (cont.)</vt:lpstr>
      <vt:lpstr>Exploratory investigations</vt:lpstr>
      <vt:lpstr>Core Members vs. Exposure</vt:lpstr>
      <vt:lpstr>Results of Exploratory Analysis </vt:lpstr>
      <vt:lpstr>Exploratory Investigations</vt:lpstr>
      <vt:lpstr>Exploratory analysis: Wax/Wane Patterns</vt:lpstr>
      <vt:lpstr>Field Observations</vt:lpstr>
      <vt:lpstr>Hobson’s Model of Consciousness</vt:lpstr>
      <vt:lpstr>Sleep/Wake Cycle</vt:lpstr>
      <vt:lpstr>Group PK and Dreams</vt:lpstr>
      <vt:lpstr>Revised theory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Secondary Analysis of Sitter Group Data: Testing Hypotheses from the PK Literature  Submitted to the Journal of Parapsychology November 2018   James McClenon, Ph. D. </dc:title>
  <dc:creator>James McClenon</dc:creator>
  <cp:lastModifiedBy>James McClenon</cp:lastModifiedBy>
  <cp:revision>1</cp:revision>
  <dcterms:created xsi:type="dcterms:W3CDTF">2018-11-16T14:01:17Z</dcterms:created>
  <dcterms:modified xsi:type="dcterms:W3CDTF">2018-11-16T14:04:50Z</dcterms:modified>
</cp:coreProperties>
</file>